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9" r:id="rId3"/>
    <p:sldId id="257" r:id="rId4"/>
    <p:sldId id="270" r:id="rId5"/>
    <p:sldId id="258" r:id="rId6"/>
    <p:sldId id="271" r:id="rId7"/>
    <p:sldId id="276" r:id="rId8"/>
    <p:sldId id="283" r:id="rId9"/>
    <p:sldId id="282" r:id="rId10"/>
    <p:sldId id="281" r:id="rId11"/>
    <p:sldId id="275" r:id="rId12"/>
    <p:sldId id="268" r:id="rId13"/>
    <p:sldId id="260" r:id="rId14"/>
    <p:sldId id="262" r:id="rId15"/>
    <p:sldId id="263" r:id="rId16"/>
    <p:sldId id="261" r:id="rId17"/>
    <p:sldId id="274" r:id="rId18"/>
    <p:sldId id="280" r:id="rId19"/>
    <p:sldId id="264" r:id="rId20"/>
    <p:sldId id="277" r:id="rId21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608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orient="horz" pos="981" userDrawn="1">
          <p15:clr>
            <a:srgbClr val="A4A3A4"/>
          </p15:clr>
        </p15:guide>
        <p15:guide id="5" orient="horz" pos="4065" userDrawn="1">
          <p15:clr>
            <a:srgbClr val="A4A3A4"/>
          </p15:clr>
        </p15:guide>
        <p15:guide id="6" pos="5556" userDrawn="1">
          <p15:clr>
            <a:srgbClr val="A4A3A4"/>
          </p15:clr>
        </p15:guide>
        <p15:guide id="7" orient="horz" pos="255" userDrawn="1">
          <p15:clr>
            <a:srgbClr val="A4A3A4"/>
          </p15:clr>
        </p15:guide>
        <p15:guide id="8" orient="horz" pos="845" userDrawn="1">
          <p15:clr>
            <a:srgbClr val="A4A3A4"/>
          </p15:clr>
        </p15:guide>
        <p15:guide id="9" pos="3061" userDrawn="1">
          <p15:clr>
            <a:srgbClr val="A4A3A4"/>
          </p15:clr>
        </p15:guide>
        <p15:guide id="10" pos="2835" userDrawn="1">
          <p15:clr>
            <a:srgbClr val="A4A3A4"/>
          </p15:clr>
        </p15:guide>
        <p15:guide id="11" pos="53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D0C17"/>
    <a:srgbClr val="D32B42"/>
    <a:srgbClr val="046198"/>
    <a:srgbClr val="399A42"/>
    <a:srgbClr val="FF2F92"/>
    <a:srgbClr val="9C0D08"/>
    <a:srgbClr val="A00D0D"/>
    <a:srgbClr val="970D04"/>
    <a:srgbClr val="A90D04"/>
    <a:srgbClr val="BB014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15"/>
    <p:restoredTop sz="95055"/>
  </p:normalViewPr>
  <p:slideViewPr>
    <p:cSldViewPr>
      <p:cViewPr varScale="1">
        <p:scale>
          <a:sx n="106" d="100"/>
          <a:sy n="106" d="100"/>
        </p:scale>
        <p:origin x="-1044" y="-102"/>
      </p:cViewPr>
      <p:guideLst>
        <p:guide orient="horz" pos="2160"/>
        <p:guide orient="horz" pos="981"/>
        <p:guide orient="horz" pos="4065"/>
        <p:guide orient="horz" pos="255"/>
        <p:guide orient="horz" pos="845"/>
        <p:guide pos="2608"/>
        <p:guide pos="385"/>
        <p:guide pos="5556"/>
        <p:guide pos="3061"/>
        <p:guide pos="2835"/>
        <p:guide pos="53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51314-7DBA-6F49-9FF9-11564FE0349E}" type="datetimeFigureOut">
              <a:rPr lang="pt-PT" smtClean="0"/>
              <a:pPr/>
              <a:t>25-07-2022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0C8E0-B8E3-F64E-B10B-CCC0BA08CD4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10266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tiff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tiff"/><Relationship Id="rId4" Type="http://schemas.openxmlformats.org/officeDocument/2006/relationships/image" Target="../media/image5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tiff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Master" Target="../slideMasters/slideMaster1.xml"/><Relationship Id="rId1" Type="http://schemas.openxmlformats.org/officeDocument/2006/relationships/video" Target="../media/media2.mp4"/><Relationship Id="rId5" Type="http://schemas.openxmlformats.org/officeDocument/2006/relationships/image" Target="../media/image8.emf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video" Target="../media/media1.mov"/><Relationship Id="rId5" Type="http://schemas.openxmlformats.org/officeDocument/2006/relationships/image" Target="../media/image3.png"/><Relationship Id="rId4" Type="http://schemas.microsoft.com/office/2007/relationships/media" Target="../media/media1.mo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tiff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tiff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tiff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tiff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tiff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tiff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tiff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E937-CA11-4AC8-AC72-DFA284F289AF}" type="datetimeFigureOut">
              <a:rPr lang="pt-PT" smtClean="0"/>
              <a:pPr/>
              <a:t>25-07-2022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AB9D-5145-4650-AA98-0CC1F10FA871}" type="slidenum">
              <a:rPr lang="pt-PT" smtClean="0"/>
              <a:pPr/>
              <a:t>‹nº›</a:t>
            </a:fld>
            <a:endParaRPr lang="pt-PT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07FAA978-0F4B-014E-B749-A27FE37E2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00608" y="0"/>
            <a:ext cx="116058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3886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E937-CA11-4AC8-AC72-DFA284F289AF}" type="datetimeFigureOut">
              <a:rPr lang="pt-PT" smtClean="0"/>
              <a:pPr/>
              <a:t>25-07-2022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AB9D-5145-4650-AA98-0CC1F10FA871}" type="slidenum">
              <a:rPr lang="pt-PT" smtClean="0"/>
              <a:pPr/>
              <a:t>‹nº›</a:t>
            </a:fld>
            <a:endParaRPr lang="pt-PT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B6A85347-ECA9-3442-96D9-FEC1BD22307A}"/>
              </a:ext>
            </a:extLst>
          </p:cNvPr>
          <p:cNvGrpSpPr/>
          <p:nvPr userDrawn="1"/>
        </p:nvGrpSpPr>
        <p:grpSpPr>
          <a:xfrm>
            <a:off x="0" y="0"/>
            <a:ext cx="3870176" cy="6858000"/>
            <a:chOff x="0" y="0"/>
            <a:chExt cx="3870176" cy="6858000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xmlns="" id="{EFCAB226-8C93-B942-BE28-D7669B21B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3387"/>
            <a:stretch/>
          </p:blipFill>
          <p:spPr>
            <a:xfrm>
              <a:off x="0" y="0"/>
              <a:ext cx="3870176" cy="6858000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xmlns="" id="{72D5D737-3068-C64E-A586-88FA681314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274"/>
            <a:stretch/>
          </p:blipFill>
          <p:spPr>
            <a:xfrm>
              <a:off x="0" y="3442569"/>
              <a:ext cx="3870176" cy="3415431"/>
            </a:xfrm>
            <a:prstGeom prst="rect">
              <a:avLst/>
            </a:prstGeom>
          </p:spPr>
        </p:pic>
        <p:grpSp>
          <p:nvGrpSpPr>
            <p:cNvPr id="20" name="Grupo 3">
              <a:extLst>
                <a:ext uri="{FF2B5EF4-FFF2-40B4-BE49-F238E27FC236}">
                  <a16:creationId xmlns:a16="http://schemas.microsoft.com/office/drawing/2014/main" xmlns="" id="{180FD494-0D53-5B4A-B192-10DB23CFC03F}"/>
                </a:ext>
              </a:extLst>
            </p:cNvPr>
            <p:cNvGrpSpPr/>
            <p:nvPr userDrawn="1"/>
          </p:nvGrpSpPr>
          <p:grpSpPr>
            <a:xfrm>
              <a:off x="899592" y="6052343"/>
              <a:ext cx="2581726" cy="486569"/>
              <a:chOff x="3758356" y="5856177"/>
              <a:chExt cx="4862585" cy="916436"/>
            </a:xfrm>
          </p:grpSpPr>
          <p:pic>
            <p:nvPicPr>
              <p:cNvPr id="21" name="Imagem 20">
                <a:extLst>
                  <a:ext uri="{FF2B5EF4-FFF2-40B4-BE49-F238E27FC236}">
                    <a16:creationId xmlns:a16="http://schemas.microsoft.com/office/drawing/2014/main" xmlns="" id="{7B931F5A-9DE3-7746-861F-2FFA492110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6877717" y="6108136"/>
                <a:ext cx="1743224" cy="412519"/>
              </a:xfrm>
              <a:prstGeom prst="rect">
                <a:avLst/>
              </a:prstGeom>
            </p:spPr>
          </p:pic>
          <p:pic>
            <p:nvPicPr>
              <p:cNvPr id="22" name="Imagem 21">
                <a:extLst>
                  <a:ext uri="{FF2B5EF4-FFF2-40B4-BE49-F238E27FC236}">
                    <a16:creationId xmlns:a16="http://schemas.microsoft.com/office/drawing/2014/main" xmlns="" id="{87A02C0A-3193-0D4C-8F48-01C3B1FBF3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758356" y="5856177"/>
                <a:ext cx="2699792" cy="9164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183209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E937-CA11-4AC8-AC72-DFA284F289AF}" type="datetimeFigureOut">
              <a:rPr lang="pt-PT" smtClean="0"/>
              <a:pPr/>
              <a:t>25-07-2022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AB9D-5145-4650-AA98-0CC1F10FA871}" type="slidenum">
              <a:rPr lang="pt-PT" smtClean="0"/>
              <a:pPr/>
              <a:t>‹nº›</a:t>
            </a:fld>
            <a:endParaRPr lang="pt-PT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xmlns="" id="{8D06C72F-97A2-C140-BCE1-3F62EE20BC03}"/>
              </a:ext>
            </a:extLst>
          </p:cNvPr>
          <p:cNvGrpSpPr/>
          <p:nvPr userDrawn="1"/>
        </p:nvGrpSpPr>
        <p:grpSpPr>
          <a:xfrm>
            <a:off x="0" y="0"/>
            <a:ext cx="3870176" cy="6858000"/>
            <a:chOff x="0" y="0"/>
            <a:chExt cx="3870176" cy="6858000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xmlns="" id="{2BE04CFC-EC04-484A-BFC2-1ACC8FBF97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3387"/>
            <a:stretch/>
          </p:blipFill>
          <p:spPr>
            <a:xfrm>
              <a:off x="0" y="0"/>
              <a:ext cx="3870176" cy="6858000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xmlns="" id="{E17CC1CD-58ED-6348-8935-B41F274BD67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274"/>
            <a:stretch/>
          </p:blipFill>
          <p:spPr>
            <a:xfrm>
              <a:off x="0" y="3442569"/>
              <a:ext cx="3870176" cy="3415431"/>
            </a:xfrm>
            <a:prstGeom prst="rect">
              <a:avLst/>
            </a:prstGeom>
          </p:spPr>
        </p:pic>
        <p:grpSp>
          <p:nvGrpSpPr>
            <p:cNvPr id="19" name="Grupo 3">
              <a:extLst>
                <a:ext uri="{FF2B5EF4-FFF2-40B4-BE49-F238E27FC236}">
                  <a16:creationId xmlns:a16="http://schemas.microsoft.com/office/drawing/2014/main" xmlns="" id="{5CF78AA4-89DB-0841-B20B-BA1605564D1E}"/>
                </a:ext>
              </a:extLst>
            </p:cNvPr>
            <p:cNvGrpSpPr/>
            <p:nvPr userDrawn="1"/>
          </p:nvGrpSpPr>
          <p:grpSpPr>
            <a:xfrm>
              <a:off x="899592" y="6052343"/>
              <a:ext cx="2581726" cy="486569"/>
              <a:chOff x="3758356" y="5856177"/>
              <a:chExt cx="4862585" cy="916436"/>
            </a:xfrm>
          </p:grpSpPr>
          <p:pic>
            <p:nvPicPr>
              <p:cNvPr id="20" name="Imagem 19">
                <a:extLst>
                  <a:ext uri="{FF2B5EF4-FFF2-40B4-BE49-F238E27FC236}">
                    <a16:creationId xmlns:a16="http://schemas.microsoft.com/office/drawing/2014/main" xmlns="" id="{59BA9A29-3AFA-364C-8E7D-ADBCC71EA9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6877717" y="6108136"/>
                <a:ext cx="1743224" cy="412519"/>
              </a:xfrm>
              <a:prstGeom prst="rect">
                <a:avLst/>
              </a:prstGeom>
            </p:spPr>
          </p:pic>
          <p:pic>
            <p:nvPicPr>
              <p:cNvPr id="21" name="Imagem 20">
                <a:extLst>
                  <a:ext uri="{FF2B5EF4-FFF2-40B4-BE49-F238E27FC236}">
                    <a16:creationId xmlns:a16="http://schemas.microsoft.com/office/drawing/2014/main" xmlns="" id="{6050953F-E709-FB4F-B3CF-DE8BB2FB9A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758356" y="5856177"/>
                <a:ext cx="2699792" cy="9164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1696984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E937-CA11-4AC8-AC72-DFA284F289AF}" type="datetimeFigureOut">
              <a:rPr lang="pt-PT" smtClean="0"/>
              <a:pPr/>
              <a:t>25-07-2022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AB9D-5145-4650-AA98-0CC1F10FA871}" type="slidenum">
              <a:rPr lang="pt-PT" smtClean="0"/>
              <a:pPr/>
              <a:t>‹nº›</a:t>
            </a:fld>
            <a:endParaRPr lang="pt-PT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xmlns="" id="{6DC93BDB-F787-E947-B7C8-E96AE8BE9E4A}"/>
              </a:ext>
            </a:extLst>
          </p:cNvPr>
          <p:cNvGrpSpPr/>
          <p:nvPr userDrawn="1"/>
        </p:nvGrpSpPr>
        <p:grpSpPr>
          <a:xfrm>
            <a:off x="0" y="0"/>
            <a:ext cx="3870176" cy="6858000"/>
            <a:chOff x="0" y="0"/>
            <a:chExt cx="3870176" cy="6858000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xmlns="" id="{6D584A1B-1F9D-A849-BCBF-516FFE5EA9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3387"/>
            <a:stretch/>
          </p:blipFill>
          <p:spPr>
            <a:xfrm>
              <a:off x="0" y="0"/>
              <a:ext cx="3870176" cy="6858000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xmlns="" id="{9A4A1790-4BBD-EA44-942E-A9EA80B315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274"/>
            <a:stretch/>
          </p:blipFill>
          <p:spPr>
            <a:xfrm>
              <a:off x="0" y="3442569"/>
              <a:ext cx="3870176" cy="3415431"/>
            </a:xfrm>
            <a:prstGeom prst="rect">
              <a:avLst/>
            </a:prstGeom>
          </p:spPr>
        </p:pic>
        <p:grpSp>
          <p:nvGrpSpPr>
            <p:cNvPr id="19" name="Grupo 3">
              <a:extLst>
                <a:ext uri="{FF2B5EF4-FFF2-40B4-BE49-F238E27FC236}">
                  <a16:creationId xmlns:a16="http://schemas.microsoft.com/office/drawing/2014/main" xmlns="" id="{079BA032-EEBB-7F4A-9314-9EF51B542651}"/>
                </a:ext>
              </a:extLst>
            </p:cNvPr>
            <p:cNvGrpSpPr/>
            <p:nvPr userDrawn="1"/>
          </p:nvGrpSpPr>
          <p:grpSpPr>
            <a:xfrm>
              <a:off x="899592" y="6052343"/>
              <a:ext cx="2581726" cy="486569"/>
              <a:chOff x="3758356" y="5856177"/>
              <a:chExt cx="4862585" cy="916436"/>
            </a:xfrm>
          </p:grpSpPr>
          <p:pic>
            <p:nvPicPr>
              <p:cNvPr id="20" name="Imagem 19">
                <a:extLst>
                  <a:ext uri="{FF2B5EF4-FFF2-40B4-BE49-F238E27FC236}">
                    <a16:creationId xmlns:a16="http://schemas.microsoft.com/office/drawing/2014/main" xmlns="" id="{D9568175-A510-3E49-BB28-8BA543BF3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6877717" y="6108136"/>
                <a:ext cx="1743224" cy="412519"/>
              </a:xfrm>
              <a:prstGeom prst="rect">
                <a:avLst/>
              </a:prstGeom>
            </p:spPr>
          </p:pic>
          <p:pic>
            <p:nvPicPr>
              <p:cNvPr id="21" name="Imagem 20">
                <a:extLst>
                  <a:ext uri="{FF2B5EF4-FFF2-40B4-BE49-F238E27FC236}">
                    <a16:creationId xmlns:a16="http://schemas.microsoft.com/office/drawing/2014/main" xmlns="" id="{8D7BB8FC-ADC8-BD44-AF09-455B2A65AD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758356" y="5856177"/>
                <a:ext cx="2699792" cy="9164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2256696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F7C4E34E-DB9C-D44C-B2B1-0B8BB7425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72616" y="-676048"/>
            <a:ext cx="11138291" cy="626528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84168" y="5915181"/>
            <a:ext cx="2447867" cy="478783"/>
          </a:xfrm>
          <a:prstGeom prst="rect">
            <a:avLst/>
          </a:prstGeom>
        </p:spPr>
      </p:pic>
      <p:sp>
        <p:nvSpPr>
          <p:cNvPr id="14" name="Rectângulo 5"/>
          <p:cNvSpPr/>
          <p:nvPr userDrawn="1"/>
        </p:nvSpPr>
        <p:spPr>
          <a:xfrm>
            <a:off x="3095431" y="4592685"/>
            <a:ext cx="55446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Manuela Pargana Silva</a:t>
            </a:r>
          </a:p>
          <a:p>
            <a:pPr algn="r"/>
            <a:r>
              <a:rPr lang="pt-PT" sz="28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manuela.silva@rbe.mec.pt</a:t>
            </a:r>
            <a:endParaRPr lang="pt-PT" sz="2800" b="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mposição 1_YrWYBD.mp4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/>
          <a:srcRect l="13794" t="11955" r="16224" b="1"/>
          <a:stretch/>
        </p:blipFill>
        <p:spPr>
          <a:xfrm>
            <a:off x="310106" y="29984"/>
            <a:ext cx="8654382" cy="612458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84168" y="5915181"/>
            <a:ext cx="2447867" cy="478783"/>
          </a:xfrm>
          <a:prstGeom prst="rect">
            <a:avLst/>
          </a:prstGeom>
        </p:spPr>
      </p:pic>
      <p:sp>
        <p:nvSpPr>
          <p:cNvPr id="14" name="Rectângulo 5"/>
          <p:cNvSpPr/>
          <p:nvPr userDrawn="1"/>
        </p:nvSpPr>
        <p:spPr>
          <a:xfrm>
            <a:off x="3095431" y="4592685"/>
            <a:ext cx="55446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Manuela Pargana Silva</a:t>
            </a:r>
          </a:p>
          <a:p>
            <a:pPr algn="r"/>
            <a:r>
              <a:rPr lang="pt-PT" sz="28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manuela.silva@rbe.mec.pt</a:t>
            </a:r>
            <a:endParaRPr lang="pt-PT" sz="2800" b="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BB3ADA3-44D6-AF44-BAE3-81EB467634C3}"/>
              </a:ext>
            </a:extLst>
          </p:cNvPr>
          <p:cNvSpPr txBox="1"/>
          <p:nvPr userDrawn="1"/>
        </p:nvSpPr>
        <p:spPr>
          <a:xfrm>
            <a:off x="7772400" y="476672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tx1"/>
                </a:solidFill>
                <a:latin typeface="Good Times" panose="020B0505020000020001" pitchFamily="34" charset="77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xmlns="" val="137132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E937-CA11-4AC8-AC72-DFA284F289AF}" type="datetimeFigureOut">
              <a:rPr lang="pt-PT" smtClean="0"/>
              <a:pPr/>
              <a:t>25-07-2022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AB9D-5145-4650-AA98-0CC1F10FA871}" type="slidenum">
              <a:rPr lang="pt-PT" smtClean="0"/>
              <a:pPr/>
              <a:t>‹nº›</a:t>
            </a:fld>
            <a:endParaRPr lang="pt-PT"/>
          </a:p>
        </p:txBody>
      </p:sp>
      <p:grpSp>
        <p:nvGrpSpPr>
          <p:cNvPr id="9" name="Grupo 8"/>
          <p:cNvGrpSpPr/>
          <p:nvPr userDrawn="1"/>
        </p:nvGrpSpPr>
        <p:grpSpPr>
          <a:xfrm>
            <a:off x="0" y="0"/>
            <a:ext cx="3870176" cy="6858000"/>
            <a:chOff x="0" y="0"/>
            <a:chExt cx="3870176" cy="6858000"/>
          </a:xfrm>
        </p:grpSpPr>
        <p:sp>
          <p:nvSpPr>
            <p:cNvPr id="10" name="Retângulo 9"/>
            <p:cNvSpPr/>
            <p:nvPr userDrawn="1"/>
          </p:nvSpPr>
          <p:spPr>
            <a:xfrm>
              <a:off x="0" y="0"/>
              <a:ext cx="3870176" cy="6858000"/>
            </a:xfrm>
            <a:prstGeom prst="rect">
              <a:avLst/>
            </a:prstGeom>
            <a:solidFill>
              <a:srgbClr val="9D0C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1" name="Imagem 10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-69506"/>
            <a:stretch/>
          </p:blipFill>
          <p:spPr>
            <a:xfrm>
              <a:off x="0" y="1052736"/>
              <a:ext cx="3870176" cy="5805264"/>
            </a:xfrm>
            <a:prstGeom prst="rect">
              <a:avLst/>
            </a:prstGeom>
          </p:spPr>
        </p:pic>
      </p:grpSp>
      <p:pic>
        <p:nvPicPr>
          <p:cNvPr id="12" name="film_final....mov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 rotWithShape="1">
          <a:blip r:embed="rId5" cstate="print"/>
          <a:srcRect l="4038" r="1716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EACEBFEE-2DCE-1B43-AE96-B4C252C1157B}"/>
              </a:ext>
            </a:extLst>
          </p:cNvPr>
          <p:cNvSpPr txBox="1"/>
          <p:nvPr userDrawn="1"/>
        </p:nvSpPr>
        <p:spPr>
          <a:xfrm>
            <a:off x="7772400" y="476672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Good Times" panose="020B0505020000020001" pitchFamily="34" charset="77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xmlns="" val="337469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E937-CA11-4AC8-AC72-DFA284F289AF}" type="datetimeFigureOut">
              <a:rPr lang="pt-PT" smtClean="0"/>
              <a:pPr/>
              <a:t>25-07-2022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AB9D-5145-4650-AA98-0CC1F10FA871}" type="slidenum">
              <a:rPr lang="pt-PT" smtClean="0"/>
              <a:pPr/>
              <a:t>‹nº›</a:t>
            </a:fld>
            <a:endParaRPr lang="pt-PT"/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xmlns="" id="{C3ABF01D-7FC9-B349-BD7D-B1F111837146}"/>
              </a:ext>
            </a:extLst>
          </p:cNvPr>
          <p:cNvGrpSpPr/>
          <p:nvPr userDrawn="1"/>
        </p:nvGrpSpPr>
        <p:grpSpPr>
          <a:xfrm>
            <a:off x="0" y="0"/>
            <a:ext cx="3870176" cy="6858000"/>
            <a:chOff x="0" y="0"/>
            <a:chExt cx="3870176" cy="6858000"/>
          </a:xfrm>
        </p:grpSpPr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xmlns="" id="{46B77824-156E-C746-8FAE-C61AB30E740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3387"/>
            <a:stretch/>
          </p:blipFill>
          <p:spPr>
            <a:xfrm>
              <a:off x="0" y="0"/>
              <a:ext cx="3870176" cy="6858000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xmlns="" id="{84F8864F-595A-1E42-8F2B-45A5CB2354C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274"/>
            <a:stretch/>
          </p:blipFill>
          <p:spPr>
            <a:xfrm>
              <a:off x="0" y="3442569"/>
              <a:ext cx="3870176" cy="3415431"/>
            </a:xfrm>
            <a:prstGeom prst="rect">
              <a:avLst/>
            </a:prstGeom>
          </p:spPr>
        </p:pic>
        <p:grpSp>
          <p:nvGrpSpPr>
            <p:cNvPr id="10" name="Grupo 3">
              <a:extLst>
                <a:ext uri="{FF2B5EF4-FFF2-40B4-BE49-F238E27FC236}">
                  <a16:creationId xmlns:a16="http://schemas.microsoft.com/office/drawing/2014/main" xmlns="" id="{1FA9F241-6F4D-4B42-814D-48EABB6D7AC3}"/>
                </a:ext>
              </a:extLst>
            </p:cNvPr>
            <p:cNvGrpSpPr/>
            <p:nvPr userDrawn="1"/>
          </p:nvGrpSpPr>
          <p:grpSpPr>
            <a:xfrm>
              <a:off x="899592" y="6052343"/>
              <a:ext cx="2581726" cy="486569"/>
              <a:chOff x="3758356" y="5856177"/>
              <a:chExt cx="4862585" cy="916436"/>
            </a:xfrm>
          </p:grpSpPr>
          <p:pic>
            <p:nvPicPr>
              <p:cNvPr id="11" name="Imagem 10">
                <a:extLst>
                  <a:ext uri="{FF2B5EF4-FFF2-40B4-BE49-F238E27FC236}">
                    <a16:creationId xmlns:a16="http://schemas.microsoft.com/office/drawing/2014/main" xmlns="" id="{AE2909C9-9754-A148-872B-B95205BA3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6877717" y="6108136"/>
                <a:ext cx="1743224" cy="412519"/>
              </a:xfrm>
              <a:prstGeom prst="rect">
                <a:avLst/>
              </a:prstGeom>
            </p:spPr>
          </p:pic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xmlns="" id="{0F9D068C-1D9D-5A42-90F3-39AC53E37E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758356" y="5856177"/>
                <a:ext cx="2699792" cy="9164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3237527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E937-CA11-4AC8-AC72-DFA284F289AF}" type="datetimeFigureOut">
              <a:rPr lang="pt-PT" smtClean="0"/>
              <a:pPr/>
              <a:t>25-07-2022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AB9D-5145-4650-AA98-0CC1F10FA871}" type="slidenum">
              <a:rPr lang="pt-PT" smtClean="0"/>
              <a:pPr/>
              <a:t>‹nº›</a:t>
            </a:fld>
            <a:endParaRPr lang="pt-PT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xmlns="" id="{B7C95124-FA19-0047-8961-61B29C06F711}"/>
              </a:ext>
            </a:extLst>
          </p:cNvPr>
          <p:cNvGrpSpPr/>
          <p:nvPr userDrawn="1"/>
        </p:nvGrpSpPr>
        <p:grpSpPr>
          <a:xfrm>
            <a:off x="0" y="0"/>
            <a:ext cx="3870176" cy="6858000"/>
            <a:chOff x="0" y="0"/>
            <a:chExt cx="3870176" cy="6858000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xmlns="" id="{B36713AC-8290-5649-8FE1-D993E45076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3387"/>
            <a:stretch/>
          </p:blipFill>
          <p:spPr>
            <a:xfrm>
              <a:off x="0" y="0"/>
              <a:ext cx="3870176" cy="6858000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xmlns="" id="{CA48AD52-8F97-3B48-A62A-284A642D2D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274"/>
            <a:stretch/>
          </p:blipFill>
          <p:spPr>
            <a:xfrm>
              <a:off x="0" y="3442569"/>
              <a:ext cx="3870176" cy="3415431"/>
            </a:xfrm>
            <a:prstGeom prst="rect">
              <a:avLst/>
            </a:prstGeom>
          </p:spPr>
        </p:pic>
        <p:grpSp>
          <p:nvGrpSpPr>
            <p:cNvPr id="19" name="Grupo 3">
              <a:extLst>
                <a:ext uri="{FF2B5EF4-FFF2-40B4-BE49-F238E27FC236}">
                  <a16:creationId xmlns:a16="http://schemas.microsoft.com/office/drawing/2014/main" xmlns="" id="{0A8ADCA6-0E9F-944F-B6FB-1695BA49ACFA}"/>
                </a:ext>
              </a:extLst>
            </p:cNvPr>
            <p:cNvGrpSpPr/>
            <p:nvPr userDrawn="1"/>
          </p:nvGrpSpPr>
          <p:grpSpPr>
            <a:xfrm>
              <a:off x="899592" y="6052343"/>
              <a:ext cx="2581726" cy="486569"/>
              <a:chOff x="3758356" y="5856177"/>
              <a:chExt cx="4862585" cy="916436"/>
            </a:xfrm>
          </p:grpSpPr>
          <p:pic>
            <p:nvPicPr>
              <p:cNvPr id="20" name="Imagem 19">
                <a:extLst>
                  <a:ext uri="{FF2B5EF4-FFF2-40B4-BE49-F238E27FC236}">
                    <a16:creationId xmlns:a16="http://schemas.microsoft.com/office/drawing/2014/main" xmlns="" id="{96691E75-0505-A449-8C93-33F3B6D60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6877717" y="6108136"/>
                <a:ext cx="1743224" cy="412519"/>
              </a:xfrm>
              <a:prstGeom prst="rect">
                <a:avLst/>
              </a:prstGeom>
            </p:spPr>
          </p:pic>
          <p:pic>
            <p:nvPicPr>
              <p:cNvPr id="21" name="Imagem 20">
                <a:extLst>
                  <a:ext uri="{FF2B5EF4-FFF2-40B4-BE49-F238E27FC236}">
                    <a16:creationId xmlns:a16="http://schemas.microsoft.com/office/drawing/2014/main" xmlns="" id="{C4F347C0-D72C-2A40-9335-15F4679E7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758356" y="5856177"/>
                <a:ext cx="2699792" cy="9164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370765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E937-CA11-4AC8-AC72-DFA284F289AF}" type="datetimeFigureOut">
              <a:rPr lang="pt-PT" smtClean="0"/>
              <a:pPr/>
              <a:t>25-07-2022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AB9D-5145-4650-AA98-0CC1F10FA871}" type="slidenum">
              <a:rPr lang="pt-PT" smtClean="0"/>
              <a:pPr/>
              <a:t>‹nº›</a:t>
            </a:fld>
            <a:endParaRPr lang="pt-PT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B4A7A754-DDBB-C943-A05F-0F46CBF8FF0E}"/>
              </a:ext>
            </a:extLst>
          </p:cNvPr>
          <p:cNvGrpSpPr/>
          <p:nvPr userDrawn="1"/>
        </p:nvGrpSpPr>
        <p:grpSpPr>
          <a:xfrm>
            <a:off x="0" y="0"/>
            <a:ext cx="3870176" cy="6858000"/>
            <a:chOff x="0" y="0"/>
            <a:chExt cx="3870176" cy="6858000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xmlns="" id="{6362BE3F-D8FC-8C40-AF9D-09CDD592D5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3387"/>
            <a:stretch/>
          </p:blipFill>
          <p:spPr>
            <a:xfrm>
              <a:off x="0" y="0"/>
              <a:ext cx="3870176" cy="6858000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xmlns="" id="{8150EFCC-636E-7649-8C63-C2CD41686B8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274"/>
            <a:stretch/>
          </p:blipFill>
          <p:spPr>
            <a:xfrm>
              <a:off x="0" y="3442569"/>
              <a:ext cx="3870176" cy="3415431"/>
            </a:xfrm>
            <a:prstGeom prst="rect">
              <a:avLst/>
            </a:prstGeom>
          </p:spPr>
        </p:pic>
        <p:grpSp>
          <p:nvGrpSpPr>
            <p:cNvPr id="20" name="Grupo 3">
              <a:extLst>
                <a:ext uri="{FF2B5EF4-FFF2-40B4-BE49-F238E27FC236}">
                  <a16:creationId xmlns:a16="http://schemas.microsoft.com/office/drawing/2014/main" xmlns="" id="{EE6DD3F2-807E-9D40-949F-4175938609C6}"/>
                </a:ext>
              </a:extLst>
            </p:cNvPr>
            <p:cNvGrpSpPr/>
            <p:nvPr userDrawn="1"/>
          </p:nvGrpSpPr>
          <p:grpSpPr>
            <a:xfrm>
              <a:off x="899592" y="6052343"/>
              <a:ext cx="2581726" cy="486569"/>
              <a:chOff x="3758356" y="5856177"/>
              <a:chExt cx="4862585" cy="916436"/>
            </a:xfrm>
          </p:grpSpPr>
          <p:pic>
            <p:nvPicPr>
              <p:cNvPr id="21" name="Imagem 20">
                <a:extLst>
                  <a:ext uri="{FF2B5EF4-FFF2-40B4-BE49-F238E27FC236}">
                    <a16:creationId xmlns:a16="http://schemas.microsoft.com/office/drawing/2014/main" xmlns="" id="{AA7EDA35-0ED8-2E4B-995F-05597032A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6877717" y="6108136"/>
                <a:ext cx="1743224" cy="412519"/>
              </a:xfrm>
              <a:prstGeom prst="rect">
                <a:avLst/>
              </a:prstGeom>
            </p:spPr>
          </p:pic>
          <p:pic>
            <p:nvPicPr>
              <p:cNvPr id="22" name="Imagem 21">
                <a:extLst>
                  <a:ext uri="{FF2B5EF4-FFF2-40B4-BE49-F238E27FC236}">
                    <a16:creationId xmlns:a16="http://schemas.microsoft.com/office/drawing/2014/main" xmlns="" id="{84783D03-B430-A242-9567-3FA6C564BE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758356" y="5856177"/>
                <a:ext cx="2699792" cy="9164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3592861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E937-CA11-4AC8-AC72-DFA284F289AF}" type="datetimeFigureOut">
              <a:rPr lang="pt-PT" smtClean="0"/>
              <a:pPr/>
              <a:t>25-07-2022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AB9D-5145-4650-AA98-0CC1F10FA871}" type="slidenum">
              <a:rPr lang="pt-PT" smtClean="0"/>
              <a:pPr/>
              <a:t>‹nº›</a:t>
            </a:fld>
            <a:endParaRPr lang="pt-PT"/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xmlns="" id="{AA6D1E5E-13AC-8B41-A11E-F0070CF7323F}"/>
              </a:ext>
            </a:extLst>
          </p:cNvPr>
          <p:cNvGrpSpPr/>
          <p:nvPr userDrawn="1"/>
        </p:nvGrpSpPr>
        <p:grpSpPr>
          <a:xfrm>
            <a:off x="0" y="0"/>
            <a:ext cx="3870176" cy="6858000"/>
            <a:chOff x="0" y="0"/>
            <a:chExt cx="3870176" cy="6858000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xmlns="" id="{B4554423-5BEA-DB46-9059-4A8343765E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3387"/>
            <a:stretch/>
          </p:blipFill>
          <p:spPr>
            <a:xfrm>
              <a:off x="0" y="0"/>
              <a:ext cx="3870176" cy="6858000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xmlns="" id="{CB101508-A392-F64C-9E10-CA62A6B040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274"/>
            <a:stretch/>
          </p:blipFill>
          <p:spPr>
            <a:xfrm>
              <a:off x="0" y="3442569"/>
              <a:ext cx="3870176" cy="3415431"/>
            </a:xfrm>
            <a:prstGeom prst="rect">
              <a:avLst/>
            </a:prstGeom>
          </p:spPr>
        </p:pic>
        <p:grpSp>
          <p:nvGrpSpPr>
            <p:cNvPr id="22" name="Grupo 3">
              <a:extLst>
                <a:ext uri="{FF2B5EF4-FFF2-40B4-BE49-F238E27FC236}">
                  <a16:creationId xmlns:a16="http://schemas.microsoft.com/office/drawing/2014/main" xmlns="" id="{63C10235-4152-A54F-8742-D1C418C21E45}"/>
                </a:ext>
              </a:extLst>
            </p:cNvPr>
            <p:cNvGrpSpPr/>
            <p:nvPr userDrawn="1"/>
          </p:nvGrpSpPr>
          <p:grpSpPr>
            <a:xfrm>
              <a:off x="899592" y="6052343"/>
              <a:ext cx="2581726" cy="486569"/>
              <a:chOff x="3758356" y="5856177"/>
              <a:chExt cx="4862585" cy="916436"/>
            </a:xfrm>
          </p:grpSpPr>
          <p:pic>
            <p:nvPicPr>
              <p:cNvPr id="23" name="Imagem 22">
                <a:extLst>
                  <a:ext uri="{FF2B5EF4-FFF2-40B4-BE49-F238E27FC236}">
                    <a16:creationId xmlns:a16="http://schemas.microsoft.com/office/drawing/2014/main" xmlns="" id="{BDB7F914-179C-8E41-8E5D-FD3FC6B91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6877717" y="6108136"/>
                <a:ext cx="1743224" cy="412519"/>
              </a:xfrm>
              <a:prstGeom prst="rect">
                <a:avLst/>
              </a:prstGeom>
            </p:spPr>
          </p:pic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xmlns="" id="{518EF62B-2B23-C54F-A353-D76CCC336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758356" y="5856177"/>
                <a:ext cx="2699792" cy="9164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4118811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E937-CA11-4AC8-AC72-DFA284F289AF}" type="datetimeFigureOut">
              <a:rPr lang="pt-PT" smtClean="0"/>
              <a:pPr/>
              <a:t>25-07-2022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AB9D-5145-4650-AA98-0CC1F10FA871}" type="slidenum">
              <a:rPr lang="pt-PT" smtClean="0"/>
              <a:pPr/>
              <a:t>‹nº›</a:t>
            </a:fld>
            <a:endParaRPr lang="pt-PT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xmlns="" id="{C05603EE-8E23-E745-A27E-FB62EBE94109}"/>
              </a:ext>
            </a:extLst>
          </p:cNvPr>
          <p:cNvGrpSpPr/>
          <p:nvPr userDrawn="1"/>
        </p:nvGrpSpPr>
        <p:grpSpPr>
          <a:xfrm>
            <a:off x="0" y="0"/>
            <a:ext cx="3870176" cy="6858000"/>
            <a:chOff x="0" y="0"/>
            <a:chExt cx="3870176" cy="6858000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xmlns="" id="{DE51B12C-41B9-4943-A951-0F5CF0F8777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3387"/>
            <a:stretch/>
          </p:blipFill>
          <p:spPr>
            <a:xfrm>
              <a:off x="0" y="0"/>
              <a:ext cx="3870176" cy="6858000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xmlns="" id="{1BBC6DD8-4754-734C-A401-A0400D88070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274"/>
            <a:stretch/>
          </p:blipFill>
          <p:spPr>
            <a:xfrm>
              <a:off x="0" y="3442569"/>
              <a:ext cx="3870176" cy="3415431"/>
            </a:xfrm>
            <a:prstGeom prst="rect">
              <a:avLst/>
            </a:prstGeom>
          </p:spPr>
        </p:pic>
        <p:grpSp>
          <p:nvGrpSpPr>
            <p:cNvPr id="18" name="Grupo 3">
              <a:extLst>
                <a:ext uri="{FF2B5EF4-FFF2-40B4-BE49-F238E27FC236}">
                  <a16:creationId xmlns:a16="http://schemas.microsoft.com/office/drawing/2014/main" xmlns="" id="{26AD9C59-604A-A945-B420-5F4E73C07110}"/>
                </a:ext>
              </a:extLst>
            </p:cNvPr>
            <p:cNvGrpSpPr/>
            <p:nvPr userDrawn="1"/>
          </p:nvGrpSpPr>
          <p:grpSpPr>
            <a:xfrm>
              <a:off x="899592" y="6052343"/>
              <a:ext cx="2581726" cy="486569"/>
              <a:chOff x="3758356" y="5856177"/>
              <a:chExt cx="4862585" cy="916436"/>
            </a:xfrm>
          </p:grpSpPr>
          <p:pic>
            <p:nvPicPr>
              <p:cNvPr id="19" name="Imagem 18">
                <a:extLst>
                  <a:ext uri="{FF2B5EF4-FFF2-40B4-BE49-F238E27FC236}">
                    <a16:creationId xmlns:a16="http://schemas.microsoft.com/office/drawing/2014/main" xmlns="" id="{31273AC7-70E4-3A41-925F-100B323E51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6877717" y="6108136"/>
                <a:ext cx="1743224" cy="412519"/>
              </a:xfrm>
              <a:prstGeom prst="rect">
                <a:avLst/>
              </a:prstGeom>
            </p:spPr>
          </p:pic>
          <p:pic>
            <p:nvPicPr>
              <p:cNvPr id="20" name="Imagem 19">
                <a:extLst>
                  <a:ext uri="{FF2B5EF4-FFF2-40B4-BE49-F238E27FC236}">
                    <a16:creationId xmlns:a16="http://schemas.microsoft.com/office/drawing/2014/main" xmlns="" id="{6A54EC6E-E926-5B4A-84C9-719CD99D5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758356" y="5856177"/>
                <a:ext cx="2699792" cy="9164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157590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E937-CA11-4AC8-AC72-DFA284F289AF}" type="datetimeFigureOut">
              <a:rPr lang="pt-PT" smtClean="0"/>
              <a:pPr/>
              <a:t>25-07-2022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AB9D-5145-4650-AA98-0CC1F10FA871}" type="slidenum">
              <a:rPr lang="pt-PT" smtClean="0"/>
              <a:pPr/>
              <a:t>‹nº›</a:t>
            </a:fld>
            <a:endParaRPr lang="pt-PT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CD939825-DF2D-B146-9F84-4CC5165AA1FA}"/>
              </a:ext>
            </a:extLst>
          </p:cNvPr>
          <p:cNvGrpSpPr/>
          <p:nvPr userDrawn="1"/>
        </p:nvGrpSpPr>
        <p:grpSpPr>
          <a:xfrm>
            <a:off x="0" y="0"/>
            <a:ext cx="3870176" cy="6858000"/>
            <a:chOff x="0" y="0"/>
            <a:chExt cx="3870176" cy="6858000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xmlns="" id="{EF40CEE7-6AC9-C844-BABF-D129889603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3387"/>
            <a:stretch/>
          </p:blipFill>
          <p:spPr>
            <a:xfrm>
              <a:off x="0" y="0"/>
              <a:ext cx="3870176" cy="6858000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xmlns="" id="{13ECFCB2-B7F6-104D-BBDA-CAC673395D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274"/>
            <a:stretch/>
          </p:blipFill>
          <p:spPr>
            <a:xfrm>
              <a:off x="0" y="3442569"/>
              <a:ext cx="3870176" cy="3415431"/>
            </a:xfrm>
            <a:prstGeom prst="rect">
              <a:avLst/>
            </a:prstGeom>
          </p:spPr>
        </p:pic>
        <p:grpSp>
          <p:nvGrpSpPr>
            <p:cNvPr id="17" name="Grupo 3">
              <a:extLst>
                <a:ext uri="{FF2B5EF4-FFF2-40B4-BE49-F238E27FC236}">
                  <a16:creationId xmlns:a16="http://schemas.microsoft.com/office/drawing/2014/main" xmlns="" id="{C67B8F8C-2ED2-1F4F-9FD9-3ACC41477FBE}"/>
                </a:ext>
              </a:extLst>
            </p:cNvPr>
            <p:cNvGrpSpPr/>
            <p:nvPr userDrawn="1"/>
          </p:nvGrpSpPr>
          <p:grpSpPr>
            <a:xfrm>
              <a:off x="899592" y="6052343"/>
              <a:ext cx="2581726" cy="486569"/>
              <a:chOff x="3758356" y="5856177"/>
              <a:chExt cx="4862585" cy="916436"/>
            </a:xfrm>
          </p:grpSpPr>
          <p:pic>
            <p:nvPicPr>
              <p:cNvPr id="18" name="Imagem 17">
                <a:extLst>
                  <a:ext uri="{FF2B5EF4-FFF2-40B4-BE49-F238E27FC236}">
                    <a16:creationId xmlns:a16="http://schemas.microsoft.com/office/drawing/2014/main" xmlns="" id="{71895C85-A52E-1F44-8B7F-93D79AF969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6877717" y="6108136"/>
                <a:ext cx="1743224" cy="412519"/>
              </a:xfrm>
              <a:prstGeom prst="rect">
                <a:avLst/>
              </a:prstGeom>
            </p:spPr>
          </p:pic>
          <p:pic>
            <p:nvPicPr>
              <p:cNvPr id="19" name="Imagem 18">
                <a:extLst>
                  <a:ext uri="{FF2B5EF4-FFF2-40B4-BE49-F238E27FC236}">
                    <a16:creationId xmlns:a16="http://schemas.microsoft.com/office/drawing/2014/main" xmlns="" id="{341782DE-5579-2C40-AB41-224FFE4CE5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758356" y="5856177"/>
                <a:ext cx="2699792" cy="9164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33730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E937-CA11-4AC8-AC72-DFA284F289AF}" type="datetimeFigureOut">
              <a:rPr lang="pt-PT" smtClean="0"/>
              <a:pPr/>
              <a:t>25-07-2022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AB9D-5145-4650-AA98-0CC1F10FA871}" type="slidenum">
              <a:rPr lang="pt-PT" smtClean="0"/>
              <a:pPr/>
              <a:t>‹nº›</a:t>
            </a:fld>
            <a:endParaRPr lang="pt-PT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7EFAF34F-72E6-BB4A-AA05-B4A63886B091}"/>
              </a:ext>
            </a:extLst>
          </p:cNvPr>
          <p:cNvGrpSpPr/>
          <p:nvPr userDrawn="1"/>
        </p:nvGrpSpPr>
        <p:grpSpPr>
          <a:xfrm>
            <a:off x="0" y="0"/>
            <a:ext cx="3870176" cy="6858000"/>
            <a:chOff x="0" y="0"/>
            <a:chExt cx="3870176" cy="6858000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xmlns="" id="{6101CA9B-9538-4045-9532-7CAE70E403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3387"/>
            <a:stretch/>
          </p:blipFill>
          <p:spPr>
            <a:xfrm>
              <a:off x="0" y="0"/>
              <a:ext cx="3870176" cy="6858000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xmlns="" id="{68A2FCFB-F199-7143-A114-0D4B5ECD9F9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274"/>
            <a:stretch/>
          </p:blipFill>
          <p:spPr>
            <a:xfrm>
              <a:off x="0" y="3442569"/>
              <a:ext cx="3870176" cy="3415431"/>
            </a:xfrm>
            <a:prstGeom prst="rect">
              <a:avLst/>
            </a:prstGeom>
          </p:spPr>
        </p:pic>
        <p:grpSp>
          <p:nvGrpSpPr>
            <p:cNvPr id="20" name="Grupo 3">
              <a:extLst>
                <a:ext uri="{FF2B5EF4-FFF2-40B4-BE49-F238E27FC236}">
                  <a16:creationId xmlns:a16="http://schemas.microsoft.com/office/drawing/2014/main" xmlns="" id="{93F30DEA-4F26-DF41-9310-3D975050BE9C}"/>
                </a:ext>
              </a:extLst>
            </p:cNvPr>
            <p:cNvGrpSpPr/>
            <p:nvPr userDrawn="1"/>
          </p:nvGrpSpPr>
          <p:grpSpPr>
            <a:xfrm>
              <a:off x="899592" y="6052343"/>
              <a:ext cx="2581726" cy="486569"/>
              <a:chOff x="3758356" y="5856177"/>
              <a:chExt cx="4862585" cy="916436"/>
            </a:xfrm>
          </p:grpSpPr>
          <p:pic>
            <p:nvPicPr>
              <p:cNvPr id="21" name="Imagem 20">
                <a:extLst>
                  <a:ext uri="{FF2B5EF4-FFF2-40B4-BE49-F238E27FC236}">
                    <a16:creationId xmlns:a16="http://schemas.microsoft.com/office/drawing/2014/main" xmlns="" id="{0CBF5234-8333-1F42-86F9-5B361E8D7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6877717" y="6108136"/>
                <a:ext cx="1743224" cy="412519"/>
              </a:xfrm>
              <a:prstGeom prst="rect">
                <a:avLst/>
              </a:prstGeom>
            </p:spPr>
          </p:pic>
          <p:pic>
            <p:nvPicPr>
              <p:cNvPr id="22" name="Imagem 21">
                <a:extLst>
                  <a:ext uri="{FF2B5EF4-FFF2-40B4-BE49-F238E27FC236}">
                    <a16:creationId xmlns:a16="http://schemas.microsoft.com/office/drawing/2014/main" xmlns="" id="{F63A01FA-C87E-2B48-BBDE-EBE2C80509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758356" y="5856177"/>
                <a:ext cx="2699792" cy="9164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230976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9E937-CA11-4AC8-AC72-DFA284F289AF}" type="datetimeFigureOut">
              <a:rPr lang="pt-PT" smtClean="0"/>
              <a:pPr/>
              <a:t>25-07-2022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3AB9D-5145-4650-AA98-0CC1F10FA871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18031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media-rbe.webnode.pt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rbe.mec.pt/np4/2208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://www.lasics.uminho.pt/ojs/index.php/cecs_ebooks/issue/view/18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flipboard.com/@rededebibli7k1a/fake-news-g5ivsrrvz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s://padlet.com/isabel_nina/fake_new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rbe.mec.pt/np4/2130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6.jpeg"/><Relationship Id="rId7" Type="http://schemas.openxmlformats.org/officeDocument/2006/relationships/image" Target="../media/image48.png"/><Relationship Id="rId2" Type="http://schemas.openxmlformats.org/officeDocument/2006/relationships/hyperlink" Target="http://rbe.mec.pt/np4/2144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ilobs.pt/" TargetMode="External"/><Relationship Id="rId5" Type="http://schemas.openxmlformats.org/officeDocument/2006/relationships/image" Target="../media/image47.png"/><Relationship Id="rId4" Type="http://schemas.openxmlformats.org/officeDocument/2006/relationships/hyperlink" Target="http://www.congressolmc.pt/" TargetMode="External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hyperlink" Target="https://bibliotecas-ae-mafra.webnode.pt/atividades/a2017-2018/operacao-7-dias-com-os-media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smaior.pt/tvnamaior/" TargetMode="External"/><Relationship Id="rId5" Type="http://schemas.openxmlformats.org/officeDocument/2006/relationships/image" Target="../media/image52.png"/><Relationship Id="rId4" Type="http://schemas.openxmlformats.org/officeDocument/2006/relationships/hyperlink" Target="http://bloguedopontal.blogspot.com/2017/02/recortes-do-mundo-201617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4211960" y="5941691"/>
            <a:ext cx="4407520" cy="830921"/>
            <a:chOff x="3758356" y="5856177"/>
            <a:chExt cx="4861124" cy="916436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876256" y="6108136"/>
              <a:ext cx="1743224" cy="412519"/>
            </a:xfrm>
            <a:prstGeom prst="rect">
              <a:avLst/>
            </a:prstGeom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758356" y="5856177"/>
              <a:ext cx="2699792" cy="916436"/>
            </a:xfrm>
            <a:prstGeom prst="rect">
              <a:avLst/>
            </a:prstGeom>
          </p:spPr>
        </p:pic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23D7637B-6F75-6841-899C-95811F606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5988" y="964704"/>
            <a:ext cx="5778500" cy="16002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2A1AAAAF-1831-1A49-AD7E-3FFE8224C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6572" y="4404682"/>
            <a:ext cx="45339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257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3329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995936" y="1269281"/>
            <a:ext cx="4942889" cy="532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BD1AB5A-8591-AE4A-8881-25A2D55F60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436" y="188640"/>
            <a:ext cx="3619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3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3923928" y="260648"/>
            <a:ext cx="5040932" cy="6346608"/>
            <a:chOff x="3923928" y="260648"/>
            <a:chExt cx="5040932" cy="6346608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4140200" y="260648"/>
              <a:ext cx="4824660" cy="4824299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3923928" y="4509120"/>
              <a:ext cx="2765276" cy="2098136"/>
            </a:xfrm>
            <a:prstGeom prst="rect">
              <a:avLst/>
            </a:prstGeom>
          </p:spPr>
        </p:pic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91BBE7C-D635-C743-89EB-23C4A7AE5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464" y="188640"/>
            <a:ext cx="36576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95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923928" y="404812"/>
            <a:ext cx="4932000" cy="59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E729430-FE03-FD43-B985-9AC374E669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336" y="231552"/>
            <a:ext cx="35306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834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355976" y="404813"/>
            <a:ext cx="4277151" cy="604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355976" y="404813"/>
            <a:ext cx="4263129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F60A7CF-CD39-EE42-A52D-A86F62DD3B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88640"/>
            <a:ext cx="35687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525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140200" y="404813"/>
            <a:ext cx="4678816" cy="625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130733" y="411596"/>
            <a:ext cx="4688605" cy="366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309D1BC-6874-344B-9E9B-52495EEADD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88640"/>
            <a:ext cx="35687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788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4032064" y="3429000"/>
            <a:ext cx="4788086" cy="2997766"/>
            <a:chOff x="4032064" y="404812"/>
            <a:chExt cx="4788086" cy="2997766"/>
          </a:xfrm>
        </p:grpSpPr>
        <p:pic>
          <p:nvPicPr>
            <p:cNvPr id="4098" name="Picture 2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auto">
            <a:xfrm>
              <a:off x="4140200" y="404812"/>
              <a:ext cx="4679950" cy="2764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CaixaDeTexto 2"/>
            <p:cNvSpPr txBox="1"/>
            <p:nvPr/>
          </p:nvSpPr>
          <p:spPr>
            <a:xfrm>
              <a:off x="4032064" y="3140968"/>
              <a:ext cx="47880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SGPCM, CNU, DGE, FCT, FPT, PNL2027</a:t>
              </a:r>
            </a:p>
          </p:txBody>
        </p:sp>
      </p:grp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140150" y="404813"/>
            <a:ext cx="4680000" cy="276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601B9A8-B436-874E-A322-CEF70DE6F3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336" y="260648"/>
            <a:ext cx="35306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196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781398" y="4941316"/>
            <a:ext cx="3823050" cy="158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7698" t="9669" b="13022"/>
          <a:stretch/>
        </p:blipFill>
        <p:spPr bwMode="auto">
          <a:xfrm>
            <a:off x="4716320" y="2348880"/>
            <a:ext cx="4320176" cy="213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158" t="23998" b="21774"/>
          <a:stretch/>
        </p:blipFill>
        <p:spPr bwMode="auto">
          <a:xfrm>
            <a:off x="4572000" y="201425"/>
            <a:ext cx="4392240" cy="149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B80437C-EFA1-3F4B-8A89-41CD66D5FE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336" y="260648"/>
            <a:ext cx="3530600" cy="20193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2BC36DB0-0EAA-2645-A789-6D91DE301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183431"/>
            <a:ext cx="3456384" cy="151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920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55976" y="404813"/>
            <a:ext cx="4277151" cy="604837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F60A7CF-CD39-EE42-A52D-A86F62DD3B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88640"/>
            <a:ext cx="35687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771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40200" y="404813"/>
            <a:ext cx="4680000" cy="96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2896"/>
          <a:stretch/>
        </p:blipFill>
        <p:spPr bwMode="auto">
          <a:xfrm>
            <a:off x="4140195" y="1574317"/>
            <a:ext cx="4680000" cy="228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140195" y="4067292"/>
            <a:ext cx="4679950" cy="2461851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A149E6F-1B83-BD4C-818D-3910EE419A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095" y="188640"/>
            <a:ext cx="37211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36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FD7DFC60-11FE-B944-82B3-2671530349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60648"/>
            <a:ext cx="3429000" cy="1003300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AE8A64E8-2AAA-3540-8456-BE464623BE20}"/>
              </a:ext>
            </a:extLst>
          </p:cNvPr>
          <p:cNvGrpSpPr/>
          <p:nvPr/>
        </p:nvGrpSpPr>
        <p:grpSpPr>
          <a:xfrm>
            <a:off x="3896544" y="129290"/>
            <a:ext cx="5139952" cy="2867662"/>
            <a:chOff x="3896544" y="129290"/>
            <a:chExt cx="5139952" cy="2867662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xmlns="" id="{D1A7E86B-9D00-E846-8A6C-D20E112A2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60496" y="129290"/>
              <a:ext cx="5076000" cy="2856096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xmlns="" id="{CC8AE1C9-EE7E-3C46-BD88-B9279CFF975A}"/>
                </a:ext>
              </a:extLst>
            </p:cNvPr>
            <p:cNvSpPr/>
            <p:nvPr/>
          </p:nvSpPr>
          <p:spPr>
            <a:xfrm>
              <a:off x="3896544" y="2812286"/>
              <a:ext cx="4572000" cy="18466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pt-PT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file:///Volumes/HD%20de%20Dados/</a:t>
              </a:r>
              <a:r>
                <a:rPr lang="pt-PT" sz="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MeoCloud</a:t>
              </a:r>
              <a:r>
                <a:rPr lang="pt-PT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/RBE/2018.12.03%20-%20PPT%20CNE/</a:t>
              </a:r>
              <a:r>
                <a:rPr lang="pt-PT" sz="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Diseno_usabilidad_Principal.jpg</a:t>
              </a:r>
              <a:endParaRPr lang="pt-PT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xmlns="" id="{2CDFEBAC-F686-B844-A308-7F9175261DD5}"/>
              </a:ext>
            </a:extLst>
          </p:cNvPr>
          <p:cNvGrpSpPr/>
          <p:nvPr/>
        </p:nvGrpSpPr>
        <p:grpSpPr>
          <a:xfrm>
            <a:off x="3960496" y="3116160"/>
            <a:ext cx="5076000" cy="3553200"/>
            <a:chOff x="3960496" y="3116160"/>
            <a:chExt cx="5076000" cy="3553200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xmlns="" id="{1DD82C9B-21B3-6640-99EC-29D65759C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60496" y="3116160"/>
              <a:ext cx="5076000" cy="3553200"/>
            </a:xfrm>
            <a:prstGeom prst="rect">
              <a:avLst/>
            </a:prstGeom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xmlns="" id="{E7896C89-DC75-FE48-8451-274E9E7F239D}"/>
                </a:ext>
              </a:extLst>
            </p:cNvPr>
            <p:cNvSpPr/>
            <p:nvPr/>
          </p:nvSpPr>
          <p:spPr>
            <a:xfrm>
              <a:off x="3960496" y="6453188"/>
              <a:ext cx="4572000" cy="18466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pt-PT" sz="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</a:t>
              </a:r>
              <a:r>
                <a:rPr lang="pt-PT" sz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://</a:t>
              </a:r>
              <a:r>
                <a:rPr lang="pt-PT" sz="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gipnoz-life.ru</a:t>
              </a:r>
              <a:r>
                <a:rPr lang="pt-PT" sz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pt-PT" sz="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wp-content</a:t>
              </a:r>
              <a:r>
                <a:rPr lang="pt-PT" sz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pt-PT" sz="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uploads</a:t>
              </a:r>
              <a:r>
                <a:rPr lang="pt-PT" sz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/2016/03/8HC4h.jpg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94282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7068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83968" y="188640"/>
            <a:ext cx="4269704" cy="603736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2D8D6E40-6E58-ED41-8B56-B608552343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93874"/>
            <a:ext cx="2857500" cy="1168400"/>
          </a:xfrm>
          <a:prstGeom prst="rect">
            <a:avLst/>
          </a:prstGeom>
        </p:spPr>
      </p:pic>
      <p:sp>
        <p:nvSpPr>
          <p:cNvPr id="6" name="Rectângulo 5"/>
          <p:cNvSpPr/>
          <p:nvPr/>
        </p:nvSpPr>
        <p:spPr>
          <a:xfrm>
            <a:off x="4032448" y="2955136"/>
            <a:ext cx="4787702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latin typeface="Arial" charset="0"/>
                <a:ea typeface="Arial" charset="0"/>
                <a:cs typeface="Arial" charset="0"/>
              </a:rPr>
              <a:t>A literacia dos media consiste na capacidade de aceder, analisar, avaliar, produzir e difundir mensagens mediatizadas variadas, impressas ou digitais (escrita, áudio, filme, vídeo, Internet, etc.). A Educação para e com os media tem como objetivo formar para a análise crítica e compreensão da natureza dos diferentes media e dos produtos, técnicas comunicacionais e mensagens mediáticas por eles utilizadas, bem como do seu impacto nos indivíduos e na sociedade.</a:t>
            </a:r>
          </a:p>
          <a:p>
            <a:endParaRPr lang="pt-PT" dirty="0">
              <a:latin typeface="Arial" charset="0"/>
              <a:ea typeface="Arial" charset="0"/>
              <a:cs typeface="Arial" charset="0"/>
            </a:endParaRPr>
          </a:p>
          <a:p>
            <a:pPr algn="r"/>
            <a:r>
              <a:rPr lang="pt-PT" sz="1000" i="1" dirty="0">
                <a:latin typeface="Arial" charset="0"/>
                <a:ea typeface="Arial" charset="0"/>
                <a:cs typeface="Arial" charset="0"/>
              </a:rPr>
              <a:t>Aprender com a biblioteca escolar </a:t>
            </a:r>
            <a:r>
              <a:rPr lang="pt-PT" sz="1000" dirty="0">
                <a:latin typeface="Arial" charset="0"/>
                <a:ea typeface="Arial" charset="0"/>
                <a:cs typeface="Arial" charset="0"/>
              </a:rPr>
              <a:t>(2017). Glossário (p. 127)</a:t>
            </a:r>
          </a:p>
        </p:txBody>
      </p:sp>
    </p:spTree>
    <p:extLst>
      <p:ext uri="{BB962C8B-B14F-4D97-AF65-F5344CB8AC3E}">
        <p14:creationId xmlns:p14="http://schemas.microsoft.com/office/powerpoint/2010/main" xmlns="" val="316998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7 0.00024 L -0.57986 -0.1671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31" y="-838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974245" y="2782669"/>
            <a:ext cx="2952328" cy="646331"/>
          </a:xfrm>
          <a:prstGeom prst="rect">
            <a:avLst/>
          </a:prstGeom>
          <a:solidFill>
            <a:srgbClr val="046198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Leitura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974245" y="2781487"/>
            <a:ext cx="2952328" cy="646331"/>
          </a:xfrm>
          <a:prstGeom prst="rect">
            <a:avLst/>
          </a:prstGeom>
          <a:solidFill>
            <a:srgbClr val="D32B42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3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Media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974245" y="2782669"/>
            <a:ext cx="2956942" cy="646331"/>
          </a:xfrm>
          <a:prstGeom prst="rect">
            <a:avLst/>
          </a:prstGeom>
          <a:solidFill>
            <a:srgbClr val="399A42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Informação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140200" y="3645024"/>
            <a:ext cx="4679950" cy="646331"/>
          </a:xfrm>
          <a:prstGeom prst="rect">
            <a:avLst/>
          </a:prstGeom>
          <a:solidFill>
            <a:srgbClr val="9D0C17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Digital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B89C609-7838-DF4A-8086-F96DDFE885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10334"/>
            <a:ext cx="35687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378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0.17239 -0.2763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1" y="-138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6 L -0.00017 -0.2754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377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-0.17396 -0.275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-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611188" y="2186556"/>
            <a:ext cx="8244000" cy="153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o 17"/>
          <p:cNvGrpSpPr/>
          <p:nvPr/>
        </p:nvGrpSpPr>
        <p:grpSpPr>
          <a:xfrm>
            <a:off x="4139952" y="1340768"/>
            <a:ext cx="4680000" cy="5102217"/>
            <a:chOff x="4140201" y="1351118"/>
            <a:chExt cx="4680000" cy="5102217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140201" y="2042578"/>
              <a:ext cx="4680000" cy="4410757"/>
            </a:xfrm>
            <a:prstGeom prst="rect">
              <a:avLst/>
            </a:prstGeom>
          </p:spPr>
        </p:pic>
        <p:sp>
          <p:nvSpPr>
            <p:cNvPr id="17" name="Seta para Baixo 16"/>
            <p:cNvSpPr/>
            <p:nvPr/>
          </p:nvSpPr>
          <p:spPr>
            <a:xfrm>
              <a:off x="4572000" y="1351118"/>
              <a:ext cx="228913" cy="558741"/>
            </a:xfrm>
            <a:prstGeom prst="downArrow">
              <a:avLst/>
            </a:prstGeom>
            <a:solidFill>
              <a:srgbClr val="D32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4394145" y="1340768"/>
            <a:ext cx="4248000" cy="5151021"/>
            <a:chOff x="4355976" y="1356591"/>
            <a:chExt cx="4248000" cy="5151021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355976" y="2045265"/>
              <a:ext cx="4248000" cy="4462347"/>
            </a:xfrm>
            <a:prstGeom prst="rect">
              <a:avLst/>
            </a:prstGeom>
          </p:spPr>
        </p:pic>
        <p:sp>
          <p:nvSpPr>
            <p:cNvPr id="21" name="Seta para Baixo 20"/>
            <p:cNvSpPr/>
            <p:nvPr/>
          </p:nvSpPr>
          <p:spPr>
            <a:xfrm>
              <a:off x="5363552" y="1356591"/>
              <a:ext cx="228913" cy="558741"/>
            </a:xfrm>
            <a:prstGeom prst="downArrow">
              <a:avLst/>
            </a:prstGeom>
            <a:solidFill>
              <a:srgbClr val="D32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4562211" y="1341438"/>
            <a:ext cx="3849291" cy="5095443"/>
            <a:chOff x="4562211" y="1341438"/>
            <a:chExt cx="3849291" cy="5095443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562211" y="2029442"/>
              <a:ext cx="3849291" cy="4407439"/>
            </a:xfrm>
            <a:prstGeom prst="rect">
              <a:avLst/>
            </a:prstGeom>
          </p:spPr>
        </p:pic>
        <p:sp>
          <p:nvSpPr>
            <p:cNvPr id="23" name="Seta para Baixo 22"/>
            <p:cNvSpPr/>
            <p:nvPr/>
          </p:nvSpPr>
          <p:spPr>
            <a:xfrm>
              <a:off x="6231691" y="1341438"/>
              <a:ext cx="228913" cy="558741"/>
            </a:xfrm>
            <a:prstGeom prst="downArrow">
              <a:avLst/>
            </a:prstGeom>
            <a:solidFill>
              <a:srgbClr val="D32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4177995" y="1342025"/>
            <a:ext cx="4616437" cy="5117284"/>
            <a:chOff x="4177995" y="1342025"/>
            <a:chExt cx="4616437" cy="5117284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177995" y="2030112"/>
              <a:ext cx="4616437" cy="4429197"/>
            </a:xfrm>
            <a:prstGeom prst="rect">
              <a:avLst/>
            </a:prstGeom>
          </p:spPr>
        </p:pic>
        <p:sp>
          <p:nvSpPr>
            <p:cNvPr id="26" name="Seta para Baixo 25"/>
            <p:cNvSpPr/>
            <p:nvPr/>
          </p:nvSpPr>
          <p:spPr>
            <a:xfrm>
              <a:off x="7061661" y="1342025"/>
              <a:ext cx="228913" cy="558741"/>
            </a:xfrm>
            <a:prstGeom prst="downArrow">
              <a:avLst/>
            </a:prstGeom>
            <a:solidFill>
              <a:srgbClr val="D32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4733188" y="1345048"/>
            <a:ext cx="3592822" cy="5106099"/>
            <a:chOff x="4733188" y="1345048"/>
            <a:chExt cx="3592822" cy="5106099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733188" y="2035633"/>
              <a:ext cx="3592822" cy="4415514"/>
            </a:xfrm>
            <a:prstGeom prst="rect">
              <a:avLst/>
            </a:prstGeom>
          </p:spPr>
        </p:pic>
        <p:sp>
          <p:nvSpPr>
            <p:cNvPr id="20" name="Seta para Baixo 19"/>
            <p:cNvSpPr/>
            <p:nvPr/>
          </p:nvSpPr>
          <p:spPr>
            <a:xfrm>
              <a:off x="7891631" y="1345048"/>
              <a:ext cx="228913" cy="558741"/>
            </a:xfrm>
            <a:prstGeom prst="downArrow">
              <a:avLst/>
            </a:prstGeom>
            <a:solidFill>
              <a:srgbClr val="D32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AD77469-1628-1349-8EB1-1D773EF858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094" y="248692"/>
            <a:ext cx="3530600" cy="13081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CA7BA168-A245-6344-A164-9421199A29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531" y="1420932"/>
            <a:ext cx="36576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225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0393 L 0.18716 -0.31875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76464" y="392896"/>
            <a:ext cx="4572000" cy="61324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ts val="2300"/>
              </a:lnSpc>
              <a:spcAft>
                <a:spcPts val="1800"/>
              </a:spcAft>
              <a:buClr>
                <a:srgbClr val="9D0C17"/>
              </a:buClr>
              <a:buFont typeface="+mj-lt"/>
              <a:buAutoNum type="arabicPeriod"/>
            </a:pPr>
            <a:r>
              <a:rPr lang="pt-PT" dirty="0">
                <a:latin typeface="Arial" charset="0"/>
                <a:ea typeface="Arial" charset="0"/>
                <a:cs typeface="Arial" charset="0"/>
              </a:rPr>
              <a:t>Tem um comportamento ético </a:t>
            </a:r>
            <a:br>
              <a:rPr lang="pt-PT" dirty="0">
                <a:latin typeface="Arial" charset="0"/>
                <a:ea typeface="Arial" charset="0"/>
                <a:cs typeface="Arial" charset="0"/>
              </a:rPr>
            </a:br>
            <a:r>
              <a:rPr lang="pt-PT" dirty="0">
                <a:latin typeface="Arial" charset="0"/>
                <a:ea typeface="Arial" charset="0"/>
                <a:cs typeface="Arial" charset="0"/>
              </a:rPr>
              <a:t>e responsável no uso dos media.</a:t>
            </a:r>
          </a:p>
          <a:p>
            <a:pPr marL="342900" indent="-342900">
              <a:lnSpc>
                <a:spcPts val="2300"/>
              </a:lnSpc>
              <a:spcAft>
                <a:spcPts val="1800"/>
              </a:spcAft>
              <a:buClr>
                <a:srgbClr val="9D0C17"/>
              </a:buClr>
              <a:buFont typeface="+mj-lt"/>
              <a:buAutoNum type="arabicPeriod"/>
            </a:pPr>
            <a:r>
              <a:rPr lang="pt-PT" dirty="0">
                <a:latin typeface="Arial" charset="0"/>
                <a:ea typeface="Arial" charset="0"/>
                <a:cs typeface="Arial" charset="0"/>
              </a:rPr>
              <a:t>Demonstra espírito crítico face </a:t>
            </a:r>
            <a:br>
              <a:rPr lang="pt-PT" dirty="0">
                <a:latin typeface="Arial" charset="0"/>
                <a:ea typeface="Arial" charset="0"/>
                <a:cs typeface="Arial" charset="0"/>
              </a:rPr>
            </a:br>
            <a:r>
              <a:rPr lang="pt-PT" dirty="0">
                <a:latin typeface="Arial" charset="0"/>
                <a:ea typeface="Arial" charset="0"/>
                <a:cs typeface="Arial" charset="0"/>
              </a:rPr>
              <a:t>aos media.</a:t>
            </a:r>
          </a:p>
          <a:p>
            <a:pPr marL="342900" indent="-342900">
              <a:lnSpc>
                <a:spcPts val="2300"/>
              </a:lnSpc>
              <a:spcAft>
                <a:spcPts val="1800"/>
              </a:spcAft>
              <a:buClr>
                <a:srgbClr val="9D0C17"/>
              </a:buClr>
              <a:buFont typeface="+mj-lt"/>
              <a:buAutoNum type="arabicPeriod"/>
            </a:pPr>
            <a:r>
              <a:rPr lang="pt-PT" dirty="0">
                <a:latin typeface="Arial" charset="0"/>
                <a:ea typeface="Arial" charset="0"/>
                <a:cs typeface="Arial" charset="0"/>
              </a:rPr>
              <a:t>Revela criatividade no uso dos media.</a:t>
            </a:r>
          </a:p>
          <a:p>
            <a:pPr marL="342900" indent="-342900">
              <a:lnSpc>
                <a:spcPts val="2300"/>
              </a:lnSpc>
              <a:spcAft>
                <a:spcPts val="1800"/>
              </a:spcAft>
              <a:buClr>
                <a:srgbClr val="9D0C17"/>
              </a:buClr>
              <a:buFont typeface="+mj-lt"/>
              <a:buAutoNum type="arabicPeriod"/>
            </a:pPr>
            <a:r>
              <a:rPr lang="pt-PT" dirty="0">
                <a:latin typeface="Arial" charset="0"/>
                <a:ea typeface="Arial" charset="0"/>
                <a:cs typeface="Arial" charset="0"/>
              </a:rPr>
              <a:t>Reconhece a fronteira entre o público </a:t>
            </a:r>
            <a:br>
              <a:rPr lang="pt-PT" dirty="0">
                <a:latin typeface="Arial" charset="0"/>
                <a:ea typeface="Arial" charset="0"/>
                <a:cs typeface="Arial" charset="0"/>
              </a:rPr>
            </a:br>
            <a:r>
              <a:rPr lang="pt-PT" dirty="0">
                <a:latin typeface="Arial" charset="0"/>
                <a:ea typeface="Arial" charset="0"/>
                <a:cs typeface="Arial" charset="0"/>
              </a:rPr>
              <a:t>e o privado.</a:t>
            </a:r>
          </a:p>
          <a:p>
            <a:pPr marL="342900" indent="-342900">
              <a:lnSpc>
                <a:spcPts val="2300"/>
              </a:lnSpc>
              <a:spcAft>
                <a:spcPts val="1800"/>
              </a:spcAft>
              <a:buClr>
                <a:srgbClr val="9D0C17"/>
              </a:buClr>
              <a:buFont typeface="+mj-lt"/>
              <a:buAutoNum type="arabicPeriod"/>
            </a:pPr>
            <a:r>
              <a:rPr lang="pt-PT" dirty="0">
                <a:latin typeface="Arial" charset="0"/>
                <a:ea typeface="Arial" charset="0"/>
                <a:cs typeface="Arial" charset="0"/>
              </a:rPr>
              <a:t>Age de forma cívica e empenhada nos contextos mediáticos em que participa.</a:t>
            </a:r>
          </a:p>
          <a:p>
            <a:pPr marL="342900" indent="-342900">
              <a:lnSpc>
                <a:spcPts val="2300"/>
              </a:lnSpc>
              <a:spcAft>
                <a:spcPts val="1800"/>
              </a:spcAft>
              <a:buClr>
                <a:srgbClr val="9D0C17"/>
              </a:buClr>
              <a:buFont typeface="+mj-lt"/>
              <a:buAutoNum type="arabicPeriod"/>
            </a:pPr>
            <a:r>
              <a:rPr lang="pt-PT" dirty="0">
                <a:latin typeface="Arial" charset="0"/>
                <a:ea typeface="Arial" charset="0"/>
                <a:cs typeface="Arial" charset="0"/>
              </a:rPr>
              <a:t>Manifesta sentido estético </a:t>
            </a:r>
            <a:br>
              <a:rPr lang="pt-PT" dirty="0">
                <a:latin typeface="Arial" charset="0"/>
                <a:ea typeface="Arial" charset="0"/>
                <a:cs typeface="Arial" charset="0"/>
              </a:rPr>
            </a:br>
            <a:r>
              <a:rPr lang="pt-PT" dirty="0">
                <a:latin typeface="Arial" charset="0"/>
                <a:ea typeface="Arial" charset="0"/>
                <a:cs typeface="Arial" charset="0"/>
              </a:rPr>
              <a:t>na apreciação de conteúdo mediáticos.</a:t>
            </a:r>
          </a:p>
          <a:p>
            <a:pPr marL="342900" indent="-342900">
              <a:lnSpc>
                <a:spcPts val="2300"/>
              </a:lnSpc>
              <a:spcAft>
                <a:spcPts val="1800"/>
              </a:spcAft>
              <a:buClr>
                <a:srgbClr val="9D0C17"/>
              </a:buClr>
              <a:buFont typeface="+mj-lt"/>
              <a:buAutoNum type="arabicPeriod"/>
            </a:pPr>
            <a:r>
              <a:rPr lang="pt-PT" dirty="0">
                <a:latin typeface="Arial" charset="0"/>
                <a:ea typeface="Arial" charset="0"/>
                <a:cs typeface="Arial" charset="0"/>
              </a:rPr>
              <a:t>Colabora com os outros enquanto consumidor e produtor de media.</a:t>
            </a:r>
          </a:p>
          <a:p>
            <a:pPr marL="342900" indent="-342900">
              <a:lnSpc>
                <a:spcPts val="2300"/>
              </a:lnSpc>
              <a:spcAft>
                <a:spcPts val="1800"/>
              </a:spcAft>
              <a:buClr>
                <a:srgbClr val="9D0C17"/>
              </a:buClr>
              <a:buFont typeface="+mj-lt"/>
              <a:buAutoNum type="arabicPeriod"/>
            </a:pPr>
            <a:r>
              <a:rPr lang="pt-PT" dirty="0">
                <a:latin typeface="Arial" charset="0"/>
                <a:ea typeface="Arial" charset="0"/>
                <a:cs typeface="Arial" charset="0"/>
              </a:rPr>
              <a:t>Preza o papel social e inclusivo </a:t>
            </a:r>
            <a:br>
              <a:rPr lang="pt-PT" dirty="0">
                <a:latin typeface="Arial" charset="0"/>
                <a:ea typeface="Arial" charset="0"/>
                <a:cs typeface="Arial" charset="0"/>
              </a:rPr>
            </a:br>
            <a:r>
              <a:rPr lang="pt-PT" dirty="0">
                <a:latin typeface="Arial" charset="0"/>
                <a:ea typeface="Arial" charset="0"/>
                <a:cs typeface="Arial" charset="0"/>
              </a:rPr>
              <a:t>da biblioteca.</a:t>
            </a:r>
            <a:endParaRPr lang="pt-PT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14E0D34-1419-7D45-9EC8-BECAA8D6C3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094" y="248692"/>
            <a:ext cx="3530600" cy="13081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B566368-F60C-E54F-9AEE-4A7FB3849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748" y="1446932"/>
            <a:ext cx="36576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46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067942" y="1733357"/>
            <a:ext cx="4860000" cy="479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611A37A-14DA-864C-966D-D7CDDA466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88640"/>
            <a:ext cx="3619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798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9500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5968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124</Words>
  <Application>Microsoft Office PowerPoint</Application>
  <PresentationFormat>Apresentação no Ecrã (4:3)</PresentationFormat>
  <Paragraphs>18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20</vt:i4>
      </vt:variant>
    </vt:vector>
  </HeadingPairs>
  <TitlesOfParts>
    <vt:vector size="21" baseType="lpstr">
      <vt:lpstr>Tema do Office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Diapositivo 14</vt:lpstr>
      <vt:lpstr>Diapositivo 15</vt:lpstr>
      <vt:lpstr>Diapositivo 16</vt:lpstr>
      <vt:lpstr>Diapositivo 17</vt:lpstr>
      <vt:lpstr>Diapositivo 18</vt:lpstr>
      <vt:lpstr>Diapositivo 19</vt:lpstr>
      <vt:lpstr>Diapositivo 20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MAnuela Silva (DGE-RBE)</dc:creator>
  <cp:lastModifiedBy>bafonso</cp:lastModifiedBy>
  <cp:revision>101</cp:revision>
  <dcterms:created xsi:type="dcterms:W3CDTF">2018-11-30T13:05:47Z</dcterms:created>
  <dcterms:modified xsi:type="dcterms:W3CDTF">2022-07-25T09:36:56Z</dcterms:modified>
</cp:coreProperties>
</file>