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0"/>
  </p:notesMasterIdLst>
  <p:sldIdLst>
    <p:sldId id="256" r:id="rId6"/>
    <p:sldId id="328" r:id="rId7"/>
    <p:sldId id="345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264" r:id="rId17"/>
    <p:sldId id="267" r:id="rId18"/>
    <p:sldId id="260" r:id="rId19"/>
    <p:sldId id="261" r:id="rId20"/>
    <p:sldId id="342" r:id="rId21"/>
    <p:sldId id="343" r:id="rId22"/>
    <p:sldId id="262" r:id="rId23"/>
    <p:sldId id="263" r:id="rId24"/>
    <p:sldId id="266" r:id="rId25"/>
    <p:sldId id="265" r:id="rId26"/>
    <p:sldId id="270" r:id="rId27"/>
    <p:sldId id="275" r:id="rId28"/>
    <p:sldId id="273" r:id="rId29"/>
    <p:sldId id="276" r:id="rId30"/>
    <p:sldId id="286" r:id="rId31"/>
    <p:sldId id="287" r:id="rId32"/>
    <p:sldId id="288" r:id="rId33"/>
    <p:sldId id="289" r:id="rId34"/>
    <p:sldId id="294" r:id="rId35"/>
    <p:sldId id="295" r:id="rId36"/>
    <p:sldId id="300" r:id="rId37"/>
    <p:sldId id="274" r:id="rId38"/>
    <p:sldId id="296" r:id="rId39"/>
    <p:sldId id="297" r:id="rId40"/>
    <p:sldId id="298" r:id="rId41"/>
    <p:sldId id="299" r:id="rId42"/>
    <p:sldId id="314" r:id="rId43"/>
    <p:sldId id="315" r:id="rId44"/>
    <p:sldId id="323" r:id="rId45"/>
    <p:sldId id="327" r:id="rId46"/>
    <p:sldId id="329" r:id="rId47"/>
    <p:sldId id="330" r:id="rId48"/>
    <p:sldId id="320" r:id="rId4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F9BE-726F-4867-A48E-315B45BCEF31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5B66E-B16A-4A1D-AAAD-216D14FA16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0525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2B26D71F-3308-4ACB-8AAF-1B589FDD51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A3C5F590-4CF4-4D42-8F34-03BFA5655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xmlns="" id="{0E8A8A08-F2D8-4F91-9BB7-DA0DC550F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B58D3-582C-4A58-ACD2-B4180E857BC0}" type="slidenum">
              <a:rPr kumimoji="0" lang="pt-PT" alt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PT" alt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93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7C8869C2-313B-4CCF-96A9-D28CF7FD93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9CF0C144-2B27-404E-B3FE-478D92ADDC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xmlns="" id="{D5D60F91-77BD-4852-AADC-241B8E5E6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57F016-8F44-4DAA-9ECA-9F7C9F72F8E2}" type="slidenum">
              <a:rPr kumimoji="0" lang="pt-PT" alt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PT" alt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12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8105D211-1E51-4FEC-92F1-184A035974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4173B8B3-C761-43C7-896D-33EF82B33B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75ADED-7086-4AF8-B806-BC3E3EA7D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BEE48-3F14-44FF-8109-B1EB2330A271}" type="slidenum">
              <a:rPr kumimoji="0" lang="pt-PT" alt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PT" alt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35BE5-F3B8-49B4-9442-788CE1EFA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44F55D-50E9-4A5A-B437-E03528913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D9113-38C3-4EBF-BD5B-97C973208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B6A-BA5F-4869-9992-1292838897C4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72F135-1408-464E-9FFE-D8040518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09B487-7885-4DCF-9A25-1A6EA845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6DE4-854A-4D35-B83B-695ED2C8FE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5349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46E43-3932-40B6-820A-BF0EC753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A6AC43-11E1-4585-8017-BE8DD56B5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9DE404-FD40-47F7-A787-FC121E8F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B6A-BA5F-4869-9992-1292838897C4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452841-19E4-48F8-B986-050B6BCA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A54651-8E10-4637-9C60-45D4D4C7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6DE4-854A-4D35-B83B-695ED2C8FE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982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0A5050-9C3E-4DD0-992D-48B4B117D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3FD1F6-C3C6-435B-B136-DB0E34293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6F5F31-33E1-4C6E-9C67-7EAD3A5E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B6A-BA5F-4869-9992-1292838897C4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13C072-1C4C-4A81-BE85-701B395D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24AF84-3032-46C9-B586-03CD3EAA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6DE4-854A-4D35-B83B-695ED2C8FE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92989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33F030-E22A-4274-8080-073AFAB0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0F67-97D6-4408-B61A-9607A739A897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C30754-1404-4F8C-8903-8016F3EF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9C61EA-BF91-4968-B5C5-02BEB964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7ECA3-B215-4B52-95FE-C23022594646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832000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86BFDC-70B7-48AA-984D-F65ACBCF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65F0-58F9-435A-983E-31C671D02917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3FB15F-C783-4A85-B744-93749E6C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EDD4DD-BBDB-49E0-8590-480132E0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C8AB2-12A1-4C9D-A61E-79A29B82B6B2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295052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E6F7E2-974D-48C8-97D7-30BB5C00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6AD0-7F24-4F30-801B-2A929B0F14EB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A128BC-9857-4407-9FC3-18030257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643B9-0031-4998-8314-A76344B9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E5036-2987-4FEF-9809-C3E1CB3C1A12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2147132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E5C6DE7-50F5-4744-A040-70528289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EF7D-6956-4536-B2FD-482045FED56D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CD374B1-13A9-4678-9153-EC91D057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920A001-D78A-4967-BD2F-C19EC23A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E9D84-7BD1-4E6F-8869-A778D3D36B0F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88730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A505314-8EF3-4C79-9F5F-AE04474D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258C8-4E24-4585-A245-3062EB005C2A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6BDD990-211E-4089-B8C6-86D983B0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FC93896-E389-4A32-BEBD-A65D9C5B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6A1AF-ACFB-4E6D-8E12-2201C03F0C8F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350000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C33574F-372B-4674-A4C4-3584C70F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D87F-1736-441C-88A5-6D222E0A99E7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021B08A-2618-4695-B2B5-3BF2538B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FE411E-AF3F-44F9-B010-BD463C1B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E697A-66B5-407B-B6F6-ED9288A682E8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3897949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22C88CF-6706-45C8-AA3C-3E0E115A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9D76-9929-4DFA-9DC7-1CF15B214374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7740F1A-3578-4445-B0E6-8E6F3219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C080BF0-76BD-4396-B581-FEEAE1C6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E1C4C-8174-4372-A025-7FDC2D0C2354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2593249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700F71B-F3F8-4F7D-941C-54158E90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12A3-3CCD-4CA9-9552-453A0F52EB7B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BDC3CF7-C1A9-4F54-88B1-E490941D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F1164F3-5F11-43C7-9F1B-C40BA9BE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906BE-537B-402A-BB93-077D9EAF2ECA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25940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A8274-9B87-420F-B94A-A767E401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40310F-9A68-4389-A627-7518B7E7F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2BD166-A661-4883-A1BC-1E13BB93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B6A-BA5F-4869-9992-1292838897C4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D8BCD9-350C-4B85-9AEA-26C94C5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20040A-BE47-48A0-887A-E8F27BFB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6DE4-854A-4D35-B83B-695ED2C8FE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89510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3247A05-3C50-4C8F-B43C-3106C609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53CE-760C-4B06-81E2-E820EF0FB41F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D9DFC92-0D39-4F65-8BC4-421451C5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9A96855-DE28-4605-81FA-96038330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09BF0-77F2-4300-90C1-2FB0D6DD64BE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3071794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0AE73A-5319-4E38-98CB-19D5DF96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D6EC-A49A-4E98-B12C-5D43F96C1D42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C951DA-23B2-4E8D-9B16-9CE881CB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DB8CE3-BB33-4FA1-BDD6-ABA5F84A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73FC4-76FD-426B-8364-0271136EE6EF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3239440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295378-5FF9-4A50-8C3B-D53A3B3B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6BFE-320A-4423-AE62-B805D3419864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466A96-801A-40D9-924A-CF8A4600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C6107A-2CCA-487B-8298-72351FB4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A7E18-A030-4813-A43E-9A1D8A16AE3A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3863569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97F259-8E2C-49E9-BFFD-BEE1F114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FD8E-1F53-40F6-B169-E0F27E9C3FB1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C1F772-85A2-4B80-8DC1-0DBC1263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258E32-EC47-4715-AB06-7FAF8D3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C6398-4AE8-4C5F-80A9-3B8A497B3889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1069191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764994-9531-4498-A551-5703446D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D1E2-382B-48B4-A8EC-23BFC8E7656F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CFD825-A6F7-4AB4-A0E3-7195EE9A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A8D4DD-2A3E-420E-95BD-33B60C0F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6D313-C0D1-4722-82F0-F189B2387605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26138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E8209A-553A-4282-9344-67466336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1545-E157-4298-9045-E47EB69F9F76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32857-7190-4251-B09F-AB7CBA93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A76E6C-5A53-436F-97C3-4F16A8BF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33AED-BC1E-41C8-9A19-B7EC80632EEB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3364903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C7B02FF-C8C8-4E92-A3CB-7406F522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91E8-95F4-4BA1-A026-60BDFF112FBE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2001853-3051-4892-943B-9E0C5411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905E288-D010-4487-9762-DD17A04D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E4B21-E33D-4AC9-812C-02B6A2DADEC4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1382460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6EEA850-39BB-4327-9AF3-50EA391B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56EE4-460F-4002-A74D-C57656A7BC36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754F8F8-47D1-473C-A7D9-73798DC6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1A3AE34-4804-41B0-882D-C21DD639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70C6-658B-4770-ACC2-62B952ACF161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1997998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DE5C405-4D53-4038-B379-792302A7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3873-40AD-48E0-A6DF-FA19287266DE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4A2DB2A-79D8-4590-8D2C-92151758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98D5FFE-1991-4523-8EA2-12AD2A9C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2A6EE-E1B6-4C0D-B0B1-00AD64F777ED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1255708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92CA6AC-ED1E-4839-8137-6CB77E3F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548C5-F618-4A90-B07A-6299D3C95E9D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CFFD17B-71E6-4848-A8A5-24ECDE5C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3FCECA4-5E44-4621-8721-9C9D4523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6A87-85B2-4DD4-A7A6-7E235D08EA8A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82929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82979-1E4C-41D0-A7CD-B61E68D7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9EAE6A-B8D6-4EB8-81B7-47468E535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FE1DF-D374-4A19-864D-DB114EAC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B6A-BA5F-4869-9992-1292838897C4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BA1C02-D7B2-4279-B481-4C6E5D73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18BE1-FF88-4F4A-BB05-B132E765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6DE4-854A-4D35-B83B-695ED2C8FE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33162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AC4107D-C62C-4D17-89DD-27C84DCA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3B14-9A08-44C2-8C43-B34FFF959893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856ABF6-D499-4FAF-B40F-93D83E17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7746C69-FC41-48F2-B3D5-5F367438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2D1AF-0DDA-4CD4-9C9F-F714298FAAC8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3040240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EBDE0FF-34FA-43E2-94CC-4F19B8EE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1133-5023-4D3A-87CA-BF6AB4F5BF48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592A7AB-D0EB-4AFE-A277-590A8599D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490AE9B-2800-401C-853D-63318CE8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BBF35-2259-4BAF-BC43-CBB98B59CD7D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297562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76ABC6-8AED-4882-BC09-0A00CC91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BE93-4810-4B87-B549-8609F8905762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8FE3D7-EBA9-41FD-A81D-ECB58FF2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03CEE9-E64E-4950-B96E-926CE595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6F763-7D47-44C0-9F91-BCC083E95F2A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1405431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9BED9B-1AAD-4583-8B2E-36BA0FF7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5681-D407-409F-9DC1-2E510E9F1FEF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63DC1B-7513-4413-A29D-731E1509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66059C-F7B0-4DA3-A5CC-2D80069E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AB85-653E-4183-864F-2D274BAA287D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1713116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4FCA04-6975-4A42-AB49-5A914F2E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3736-CA0D-4DFB-80BB-40BEB0A6ADEF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B785E1-268C-4EE3-9400-5E1853F7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0B545A-A299-407C-AD8D-3C6E11B5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307E-4DCF-4647-87F0-0E62BD0E8F4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1958482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0CCE92-B8FC-45D8-9DFD-0673F206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78CC-D1D7-409A-B82B-4B783B87363F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035756-E4EA-46DB-8015-28A14649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A94717-ECA5-432F-B0CF-4D3DD048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089A-8666-4A18-B042-954DEA63F248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4086372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39AC6-2DF0-483A-B3B0-4B263EFD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D58E-3D0A-4B52-BDCA-526EB3064215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841231-9FCC-48F8-98F9-DB911E01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3E5637-EBC6-43D4-8E1B-C5C2988E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3076-34A7-448B-BA79-EC2DCE1B4786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2532252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4702077-BE24-4ECB-93AA-CE683116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E9E3-E95C-4249-960D-0C0884EFAD18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7F65190-08F2-48B5-973F-FBD54B0E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A90BE6E-FA3F-413E-B843-F1A9E825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BF23-8B47-42CC-BF6E-D8E511B2706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134808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0C431E3-D865-4AC9-BE1E-2A641FB0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1431-38AD-4474-BE14-B721860D8283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9833829-553B-42D6-8F5E-54DC5B16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D7ED15C-E026-472E-96EA-8EF48FC3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34B4-B489-469D-ADB8-5A41937A5CF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1374269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F47DC1B-8EF9-44E3-89D4-49EC2896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2033-9C96-47A5-984D-D15710B8C4B7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2E7AEA6-75AF-466A-BCAE-25A9622F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FBADA3A-21A5-49A1-8FC4-D61F2E45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3E5A-B44E-42DE-A26E-EDE357C4868A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127689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EFCB6-A0A1-4DB3-8157-372FC721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4B22F8-4532-4999-A0E0-B1888D808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9B6979-D174-4CC4-B326-F3B2C4A37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521889-AC71-4F1D-AFE2-B837001A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B6A-BA5F-4869-9992-1292838897C4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C01D6A-2582-4773-A31D-9EB25488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90C673-F6B4-4643-82D2-30119F51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6DE4-854A-4D35-B83B-695ED2C8FE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02428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8DABD13-C6C9-465C-9EE4-873DE1E5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214C-8B3A-495A-AE62-1F7EA43B8341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128185C-E636-4AF4-87F7-A9A40E2D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2D64065-C158-44D0-93F6-4123431F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2A4E-7D1C-42DC-A5A1-AB65156F857A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2926935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77826C9-1491-4270-9CD0-DB0B72D6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DD2B-6191-4BC5-AEEB-731FD2CE2AEB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D7B2598-0877-4043-90E4-E0633453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4B82A03-01BE-4F98-89A9-80CBB401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4BAD-3EB1-4F59-8EF4-9FB1A00381F7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3719631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36AF455-31D4-486C-B806-A5FC0038D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7943-E9FE-4F8B-92A8-B6007FBF82D6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9CDAA62-46E9-4DC5-AB08-9122C48C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A259CD5-3CAF-4BEB-8B22-5B276A6C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7BF6-1972-4ECA-97FD-50E3B6AB03A7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4236515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B5F58-A146-40E3-B1D4-70FE2981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C561-6884-45F2-A3DC-79F035C3C4C2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50D898-BEE6-4E00-AA7A-254E8036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C84A43-65D3-4326-AE8B-E98BBD61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A278-E677-4416-B40E-E68722B98ED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22925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555BB1-61D5-4EDC-8E6D-1E875B75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5A79-A39F-4FC2-AB85-AAC0DCA154D7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6848-4D4B-49CA-8542-14343D9E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C84E64-E8AF-4660-B631-AA2CA5FF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0D9B-A92A-4B07-9912-EF2B50B87058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2672871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A1AECF-285C-417A-A14B-C03B78B1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D08B-15F5-4295-B630-3ACF23757682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4E2E30-B379-4886-969F-D341D48D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6AD2D3-E40E-44CF-AD16-B12087D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5CAA9-548A-4209-8958-64ECED73F1A7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3160337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43F94-F3BE-477A-B99E-7C3EBFBE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41A3-22F7-483D-819D-1399608D7021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93E36-7F95-4E2E-A6DF-B5BA69B0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2303BC-477F-4C22-9EC1-E99ED9A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BF0FF-0097-428E-9EDA-8BBC9B366751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325797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B3266C-2EDD-46DD-8F28-108B22D9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A0D4-59BC-4E84-8671-2A6C2B6C5280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CA899-1923-44A4-8907-7A0C33BE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0E1E9B-7BB6-48DC-9669-698C9C12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0B20-CB8D-471C-B71E-B73461E92BAA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194495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F414991-64E2-44C8-9644-FCAE9F63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AC59-5DB7-4843-9ECB-B077AE5D4D77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2D4D3E9-A122-43BA-B87C-4F5A24D7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4AFBB12-0F4E-4B6B-ACEF-927AC79C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572AA-47C6-4AF8-81AF-AAD401191348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189813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D66162E-1EE7-4415-B7C2-41B0467C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7CD6-1A4E-4AC8-9081-E1360FF5EF9D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C90624F-6895-468C-8ACB-C83359D2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873FD14-EDDB-42C3-8D68-A6FC13AF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60EA8-D56B-4AE3-B0E3-EBC03FB3FA2E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9070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66F7F-E72E-4521-9665-B422D9ED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E53EAF-BB89-4286-B82B-C9D21CCC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8DC39D-1E08-409E-88F8-C0A207B6C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2C176E-7774-4BA2-8A9C-E72D5623F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702FBD-BA8F-4B33-9681-FE8831804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852ABE-A2A6-4A79-A3C4-DBB77025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B6A-BA5F-4869-9992-1292838897C4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BC3203-6981-44CF-B714-C0269099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CBB383-07FD-40D1-99DD-1F3B3A9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6DE4-854A-4D35-B83B-695ED2C8FE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76851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B0C2D93-812D-4DCC-8C8E-EE08CB15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03FE-2595-4152-8491-CD5FB68C4A60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FD92E86-BA83-4FFB-9F38-605500B3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A373267-3A2E-4213-B743-4A4E4ADD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E0ACF-0B21-4FB1-A8CE-D4C82C05B992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3590439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04FB383-2BEF-4A81-B8C3-9E1AB4B0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26B-032F-4CF3-8D34-B6FAEA944572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41B7BDF-EEC4-4DD8-9C09-562F8B93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9B790A0-47B6-443F-A61F-5F6E55CB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52044-7788-46FD-861F-B0F21DF9743F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1241342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D8CD5F4-429C-466A-A839-864FA6AB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5411-9FD7-415A-86B2-963BFA781617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01D569A-9316-42A5-8FCD-E4E40013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3694944-2DA8-4347-A730-F4A95702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92B52-5ED9-4EBF-84F0-9CFC905816C6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1194748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4F31EEC-92F9-4BBF-B79F-D7DFCE7E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1AF4-8D28-456B-8B8A-AAE45911AF8F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47374E0-00A2-4A46-A851-82C28DF7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F9AF0FF-8528-4EA6-9999-23661469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79C09-BAC3-4356-AFEB-9A353B058F77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2215259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43199B-D3EA-4239-AEDC-B4B6B2B2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465C-5A92-4B41-9F80-12AA2F54033F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10B38D-56AC-4236-B395-FF1B95DC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9F039-66F8-4B83-AB13-34F9E543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BC7C8-12D6-4E60-A766-019A053DE06D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340939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A0403E-8663-4C42-8977-F0632703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39D9-F629-481B-8E5C-6468B845EABB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A67D73-E500-4110-B435-1D4B8B52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96695-DDE0-4216-9AEB-FFF1E18F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701B5-0DCF-4023-921D-9A80D721958A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394071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72234A-E610-4FC7-B022-2995A8C5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65DAA4-0B09-40CE-A1AF-A1D72BA7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B6A-BA5F-4869-9992-1292838897C4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BE5F27-58D4-4A82-A0DB-5AF2E74D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D97A18-C4EF-4AFA-8F4D-9498EA25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6DE4-854A-4D35-B83B-695ED2C8FE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9294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60FB5A-5957-4689-876E-6E058C81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B6A-BA5F-4869-9992-1292838897C4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F86E86-4DF4-4B5C-AB7A-DA22BFED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3C22FE-E82B-4396-8052-B02923F1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6DE4-854A-4D35-B83B-695ED2C8FE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7543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3DBFB-5AA0-46E8-A0E5-0E6642A9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763963-5DAB-49FF-B488-AAC28613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0A4149-D8FA-4E38-AA37-22E4ADBF2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EF54A5-5431-466B-BADD-44C22276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B6A-BA5F-4869-9992-1292838897C4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378DD8-D2BC-4AE2-B20E-5DA142A1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CC05E7-63AB-4A13-820D-035850E9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6DE4-854A-4D35-B83B-695ED2C8FE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9354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623768-9CE5-4195-B8D9-74E1FBE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3A0F7C-C8A1-4287-BB04-062699C7C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4037DA-6CE1-4C25-BC71-F03F4F5C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DE7965-D98F-44C3-96D2-C5DBA235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B6A-BA5F-4869-9992-1292838897C4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34C151-CBDF-47DC-9DE5-77DC78E5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05D632-8BC2-4466-898B-A7091D46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6DE4-854A-4D35-B83B-695ED2C8FE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4710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5B9535-837A-449D-B0CD-FA5A6E27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86E054-EA99-4A11-A169-E3FC8195F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4FE060-77FC-4598-8C3E-81B85B365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EB6A-BA5F-4869-9992-1292838897C4}" type="datetimeFigureOut">
              <a:rPr lang="pt-PT" smtClean="0"/>
              <a:pPr/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4A20CA-BF01-4C2A-99A2-06A108CF0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89CBB1-A427-4E39-B5FB-690406C73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6DE4-854A-4D35-B83B-695ED2C8FE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6722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B0687431-0459-403A-B576-2D5F592C74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title style</a:t>
            </a:r>
            <a:endParaRPr lang="pt-PT" altLang="pt-P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67F85C5-3B59-4B97-AAC7-B35A6513C7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text styles</a:t>
            </a:r>
          </a:p>
          <a:p>
            <a:pPr lvl="1"/>
            <a:r>
              <a:rPr lang="en-US" altLang="pt-PT"/>
              <a:t>Second level</a:t>
            </a:r>
          </a:p>
          <a:p>
            <a:pPr lvl="2"/>
            <a:r>
              <a:rPr lang="en-US" altLang="pt-PT"/>
              <a:t>Third level</a:t>
            </a:r>
          </a:p>
          <a:p>
            <a:pPr lvl="3"/>
            <a:r>
              <a:rPr lang="en-US" altLang="pt-PT"/>
              <a:t>Fourth level</a:t>
            </a:r>
          </a:p>
          <a:p>
            <a:pPr lvl="4"/>
            <a:r>
              <a:rPr lang="en-US" altLang="pt-PT"/>
              <a:t>Fifth level</a:t>
            </a:r>
            <a:endParaRPr lang="pt-PT" alt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DF8886-7600-40C8-AF2A-D7C7B7ACF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6814E5-3BA9-4FE1-A0E6-FA22CFD98A55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9BFEF6-F6B6-472F-B345-32C06C746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41704-FEBE-4C82-A4A7-142F0AC6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E68CB9B-9DDA-4196-B61F-0166BFE9C4A1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395972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65E31AC-0B8B-4688-97C5-360FB46F31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Click to edit Master title style</a:t>
            </a:r>
            <a:endParaRPr lang="en-US" altLang="pt-P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799567A4-E83C-4555-8AAE-F3FEA36812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Click to edit Master text styles</a:t>
            </a:r>
          </a:p>
          <a:p>
            <a:pPr lvl="1"/>
            <a:r>
              <a:rPr lang="pt-PT" altLang="pt-PT"/>
              <a:t>Second level</a:t>
            </a:r>
          </a:p>
          <a:p>
            <a:pPr lvl="2"/>
            <a:r>
              <a:rPr lang="pt-PT" altLang="pt-PT"/>
              <a:t>Third level</a:t>
            </a:r>
          </a:p>
          <a:p>
            <a:pPr lvl="3"/>
            <a:r>
              <a:rPr lang="pt-PT" altLang="pt-PT"/>
              <a:t>Fourth level</a:t>
            </a:r>
          </a:p>
          <a:p>
            <a:pPr lvl="4"/>
            <a:r>
              <a:rPr lang="pt-PT" altLang="pt-PT"/>
              <a:t>Fifth level</a:t>
            </a:r>
            <a:endParaRPr lang="en-US" alt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2D58BA-D97F-4E50-8A2F-76842FB28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233991-03EF-46C5-A2D8-C56904B4719F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0F4B76-5266-471B-8532-422A09945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B599F5-D3B8-47C8-8155-F33395047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34E342D-E853-4F39-86B1-C3B55200E8BD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102555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130B3680-7481-4C50-A8A6-8834CA9C5A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title style</a:t>
            </a:r>
            <a:endParaRPr lang="pt-PT" altLang="pt-P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DF62B476-4139-413E-BEC3-5894B3B1DE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text styles</a:t>
            </a:r>
          </a:p>
          <a:p>
            <a:pPr lvl="1"/>
            <a:r>
              <a:rPr lang="en-US" altLang="pt-PT"/>
              <a:t>Second level</a:t>
            </a:r>
          </a:p>
          <a:p>
            <a:pPr lvl="2"/>
            <a:r>
              <a:rPr lang="en-US" altLang="pt-PT"/>
              <a:t>Third level</a:t>
            </a:r>
          </a:p>
          <a:p>
            <a:pPr lvl="3"/>
            <a:r>
              <a:rPr lang="en-US" altLang="pt-PT"/>
              <a:t>Fourth level</a:t>
            </a:r>
          </a:p>
          <a:p>
            <a:pPr lvl="4"/>
            <a:r>
              <a:rPr lang="en-US" altLang="pt-PT"/>
              <a:t>Fifth level</a:t>
            </a:r>
            <a:endParaRPr lang="pt-PT" alt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3178C-E8F6-48D1-AC07-1A422F47D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3C1A1D-20B4-49C2-987F-F5D6E9435853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868C2D-97AA-46C5-9ADD-27DCEB1E3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7F9E84-40DE-490C-9D94-61E443CB4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131B8E-29A2-4B7A-A109-38314522B61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128294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C4C9E57-3C14-447F-ACB5-4271449494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title style</a:t>
            </a:r>
            <a:endParaRPr lang="pt-PT" altLang="pt-P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952C468-B6BD-4998-9DE9-2E8519FAE6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text styles</a:t>
            </a:r>
          </a:p>
          <a:p>
            <a:pPr lvl="1"/>
            <a:r>
              <a:rPr lang="en-US" altLang="pt-PT"/>
              <a:t>Second level</a:t>
            </a:r>
          </a:p>
          <a:p>
            <a:pPr lvl="2"/>
            <a:r>
              <a:rPr lang="en-US" altLang="pt-PT"/>
              <a:t>Third level</a:t>
            </a:r>
          </a:p>
          <a:p>
            <a:pPr lvl="3"/>
            <a:r>
              <a:rPr lang="en-US" altLang="pt-PT"/>
              <a:t>Fourth level</a:t>
            </a:r>
          </a:p>
          <a:p>
            <a:pPr lvl="4"/>
            <a:r>
              <a:rPr lang="en-US" altLang="pt-PT"/>
              <a:t>Fifth level</a:t>
            </a:r>
            <a:endParaRPr lang="pt-PT" alt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272E15-4D30-41A1-8DEF-7E8F1E1DD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DF46C4-5A96-4E93-BF23-9A5F15E1C8C1}" type="datetimeFigureOut">
              <a:rPr lang="pt-PT"/>
              <a:pPr>
                <a:defRPr/>
              </a:pPr>
              <a:t>19-07-2022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A478F9-5D65-4DBB-82FA-A5E18F886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5B76C-B40A-44A4-B87B-F8AFC2833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927BCEA-4F0D-4732-83D2-AC7429CD6446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xmlns="" val="289025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ImnXmDq6I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yfz-zWnFTk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ularityhub.com/" TargetMode="External"/><Relationship Id="rId2" Type="http://schemas.openxmlformats.org/officeDocument/2006/relationships/hyperlink" Target="http://www.filmsite.org/sci-fifilms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vimeo.com/194295379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flickr.com/photos/stabilo-boss/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washington.edu/art166sp/documents/Spring2012/readings/week_3/2_ConceptualBlockbusting.pdf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euclid.org/download/pdf_1/euclid.ss/1032209661" TargetMode="External"/><Relationship Id="rId2" Type="http://schemas.openxmlformats.org/officeDocument/2006/relationships/hyperlink" Target="https://arxiv.org/pdf/1306.3039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hyperlink" Target="http://userwww.sfsu.edu/infoarts/links/wilson.artlinks2.bio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pify.com/guides/what-to-sell/where-to-look-for-product-ideas" TargetMode="External"/><Relationship Id="rId7" Type="http://schemas.openxmlformats.org/officeDocument/2006/relationships/hyperlink" Target="http://playbook.samaltman.com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cientificamerican.com/article/when-ideas-have-sex/" TargetMode="External"/><Relationship Id="rId5" Type="http://schemas.openxmlformats.org/officeDocument/2006/relationships/hyperlink" Target="http://blakemasters.com/post/20400301508/cs183class1" TargetMode="External"/><Relationship Id="rId4" Type="http://schemas.openxmlformats.org/officeDocument/2006/relationships/hyperlink" Target="http://paulgraham.com/startupidea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hemerajournal.org/contribution/peter-kropotkin%E2%80%99s-anarchist-vision-organization" TargetMode="External"/><Relationship Id="rId2" Type="http://schemas.openxmlformats.org/officeDocument/2006/relationships/hyperlink" Target="http://www.universalleonardo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hyperlink" Target="https://archive.org/stream/pdfy-TNlDHryRIk4DXKAU/Steal%20This%20Book_djvu.tx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opensourceecology.org/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hvzprp6" TargetMode="External"/><Relationship Id="rId2" Type="http://schemas.openxmlformats.org/officeDocument/2006/relationships/slideLayout" Target="../slideLayouts/slideLayout24.xml"/><Relationship Id="rId1" Type="http://schemas.openxmlformats.org/officeDocument/2006/relationships/video" Target="file:///E:\Virtual%20Arts%20and%20Magic\VR\video%20fly-1.mp4" TargetMode="Externa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ideo" Target="file:///E:\Virtual%20Arts%20and%20Magic\VR\disney%20cruise.mp4" TargetMode="External"/><Relationship Id="rId6" Type="http://schemas.openxmlformats.org/officeDocument/2006/relationships/hyperlink" Target="https://vimeo.com/98774378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hlmjbbg" TargetMode="External"/><Relationship Id="rId2" Type="http://schemas.openxmlformats.org/officeDocument/2006/relationships/slideLayout" Target="../slideLayouts/slideLayout24.xml"/><Relationship Id="rId1" Type="http://schemas.openxmlformats.org/officeDocument/2006/relationships/video" Target="file:///E:\Virtual%20Arts%20and%20Magic\VR\Casa%20Coca-Cola%202014%20powered%20by%20YDreams(ipad).mp4" TargetMode="External"/><Relationship Id="rId6" Type="http://schemas.openxmlformats.org/officeDocument/2006/relationships/hyperlink" Target="https://www.youtube.com/watch?v=gQt6Vw8nCjY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rLAaF2DgA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rB3Yn1mCo8k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cIZ1R68SQ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XlYxEbznsfU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hyperlink" Target="https://www.youtube.com/watch?v=eM_cv3blX_w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CmphF7SMkK4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s://vimeo.com/848790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qhyjnD0R4Y" TargetMode="External"/><Relationship Id="rId7" Type="http://schemas.openxmlformats.org/officeDocument/2006/relationships/hyperlink" Target="https://www.youtube.com/watch?v=JYcL_seW3fY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hyperlink" Target="https://www.youtube.com/watch?v=bzDIJ6TTc6w" TargetMode="Externa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me3J2l7tc70&amp;feature=youtu.be" TargetMode="External"/><Relationship Id="rId4" Type="http://schemas.openxmlformats.org/officeDocument/2006/relationships/hyperlink" Target="https://www.youtube.com/watch?v=FfiXhOmw2R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youtu.be/TSWZLUv-vhk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hemerajournal.org/contribution/peter-kropotkin%E2%80%99s-anarchist-vision-organization" TargetMode="External"/><Relationship Id="rId2" Type="http://schemas.openxmlformats.org/officeDocument/2006/relationships/hyperlink" Target="https://www.coindesk.com/insightful-ico-telecom-giant-telenor-wants-to-disrupt-media-with-tokens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omputingatschool.org.uk/resources/5376/single" TargetMode="External"/><Relationship Id="rId2" Type="http://schemas.openxmlformats.org/officeDocument/2006/relationships/hyperlink" Target="https://hbr.org/2018/07/want-less-biased-decisions-use-algorithms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wired.com/story/how-much-power-does-it-take-to-fly-in-a-real-life-jet-suit?mbid=social_twitter" TargetMode="External"/><Relationship Id="rId5" Type="http://schemas.openxmlformats.org/officeDocument/2006/relationships/hyperlink" Target="https://www.youtube.com/watch?v=ii9qyjrhgcY&amp;feature=youtu.be" TargetMode="External"/><Relationship Id="rId4" Type="http://schemas.openxmlformats.org/officeDocument/2006/relationships/hyperlink" Target="https://mobile.twitter.com/KPP/status/1027914426899423232/video/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62002683" TargetMode="External"/><Relationship Id="rId2" Type="http://schemas.openxmlformats.org/officeDocument/2006/relationships/hyperlink" Target="https://twitter.com/tomemrich/status/1030153094460362752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cbc.ca/news/canada/toronto/roy-orbison-hologram-tour-1.4790231" TargetMode="External"/><Relationship Id="rId5" Type="http://schemas.openxmlformats.org/officeDocument/2006/relationships/hyperlink" Target="https://tinyurl.com/y92h6ajc" TargetMode="External"/><Relationship Id="rId4" Type="http://schemas.openxmlformats.org/officeDocument/2006/relationships/hyperlink" Target="https://www.youtube.com/watch?v=Zr4JwPb99qU&amp;feature=youtu.b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fast-company/meet-the-mad-geniuses-building-personal-flying-machines-d7d25961d0a0" TargetMode="External"/><Relationship Id="rId2" Type="http://schemas.openxmlformats.org/officeDocument/2006/relationships/hyperlink" Target="https://www.septembercfawkes.com/2017/12/5-types-of-surprises.html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futurism.com/robotic-limb-multitasking/" TargetMode="External"/><Relationship Id="rId5" Type="http://schemas.openxmlformats.org/officeDocument/2006/relationships/hyperlink" Target="https://twitter.com/Grahaphics/status/1037330897492692992" TargetMode="External"/><Relationship Id="rId4" Type="http://schemas.openxmlformats.org/officeDocument/2006/relationships/hyperlink" Target="https://next.reality.news/news/vr-veteran-jaunt-develops-portable-3d-capture-service-for-volumetric-augmented-reality-content-0186833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edialab/status/1045332971849428993" TargetMode="External"/><Relationship Id="rId2" Type="http://schemas.openxmlformats.org/officeDocument/2006/relationships/hyperlink" Target="https://www.youtube.com/watch?v=cW1SaYHhxy0&amp;feature=youtu.be" TargetMode="Externa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83536175571026/" TargetMode="External"/><Relationship Id="rId2" Type="http://schemas.openxmlformats.org/officeDocument/2006/relationships/hyperlink" Target="mailto:asc@fct.unl.pt" TargetMode="Externa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www.aromni.com/" TargetMode="External"/><Relationship Id="rId4" Type="http://schemas.openxmlformats.org/officeDocument/2006/relationships/hyperlink" Target="http://ygroup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LE3NekkP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74F8103-8C19-4495-8B5D-7ACDEC07C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A Ficção vai ser mais forte que a Realidade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0B4BD1C-5D73-46CA-B163-08918C154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António Câmara</a:t>
            </a:r>
          </a:p>
          <a:p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xmlns="" val="241642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781B4E-63D3-4D86-8CCA-5570F9C3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Veículos autónomos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ACBF3EA-E09D-4876-8DA4-F52EE892C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801" y="1961320"/>
            <a:ext cx="6414398" cy="32071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A54AE6-7852-4605-82D9-CB9D8F22F175}"/>
              </a:ext>
            </a:extLst>
          </p:cNvPr>
          <p:cNvSpPr txBox="1"/>
          <p:nvPr/>
        </p:nvSpPr>
        <p:spPr>
          <a:xfrm>
            <a:off x="4439478" y="6294783"/>
            <a:ext cx="4598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https://www.youtube.com/watch?v=7VImnXmDq6I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3792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451909-CB8E-4C2E-9921-8FD2932C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Energias renováveis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E6A76C2-3DD5-4BE2-B8B4-985976EFE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083" y="1855305"/>
            <a:ext cx="8080612" cy="34721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D0EACF-0EDF-4E84-827B-74CDDD01BC24}"/>
              </a:ext>
            </a:extLst>
          </p:cNvPr>
          <p:cNvSpPr txBox="1"/>
          <p:nvPr/>
        </p:nvSpPr>
        <p:spPr>
          <a:xfrm>
            <a:off x="3498574" y="5857461"/>
            <a:ext cx="494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https://www.youtube.com/watch?v=4yfz-zWnFTk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4934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C5B34B08-8492-40A2-897D-14EDDEA5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Visualizações ficcionadas do futuro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xmlns="" id="{6373FC70-2654-404B-AC05-B1205C6D7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pt-PT" altLang="pt-PT"/>
              <a:t>Literatura e filmes de ficção científica </a:t>
            </a:r>
            <a:r>
              <a:rPr lang="pt-PT" altLang="pt-PT" sz="2000"/>
              <a:t>(</a:t>
            </a:r>
            <a:r>
              <a:rPr lang="pt-PT" altLang="pt-PT" sz="2000">
                <a:hlinkClick r:id="rId2"/>
              </a:rPr>
              <a:t>http://www.filmsite.org/sci-fifilms.html</a:t>
            </a:r>
            <a:r>
              <a:rPr lang="pt-PT" altLang="pt-PT" sz="2000"/>
              <a:t>)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PT" altLang="pt-PT"/>
              <a:t>Singularity Hub </a:t>
            </a:r>
            <a:r>
              <a:rPr lang="pt-PT" altLang="pt-PT" sz="2000"/>
              <a:t>(</a:t>
            </a:r>
            <a:r>
              <a:rPr lang="pt-PT" altLang="pt-PT" sz="2000">
                <a:hlinkClick r:id="rId3"/>
              </a:rPr>
              <a:t>https://singularityhub.com/</a:t>
            </a:r>
            <a:r>
              <a:rPr lang="pt-PT" altLang="pt-PT" sz="2000"/>
              <a:t>)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PT" altLang="pt-PT"/>
              <a:t>	</a:t>
            </a:r>
          </a:p>
        </p:txBody>
      </p:sp>
      <p:pic>
        <p:nvPicPr>
          <p:cNvPr id="11268" name="Picture 3" descr="cloud atlas.jpg">
            <a:extLst>
              <a:ext uri="{FF2B5EF4-FFF2-40B4-BE49-F238E27FC236}">
                <a16:creationId xmlns:a16="http://schemas.microsoft.com/office/drawing/2014/main" xmlns="" id="{DAF25238-2E6F-44A6-B94D-CC759DC31A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284538"/>
            <a:ext cx="52451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38ABCF2E-D06C-4EEF-A70E-7F753D2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Visualizações ficcionadas do futuro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xmlns="" id="{1808B8D0-24A3-4EAB-96E0-7C0F9D15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382616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pt-PT" altLang="pt-PT" dirty="0"/>
          </a:p>
          <a:p>
            <a:pPr>
              <a:buFont typeface="Arial" panose="020B0604020202020204" pitchFamily="34" charset="0"/>
              <a:buNone/>
            </a:pPr>
            <a:r>
              <a:rPr lang="pt-PT" altLang="pt-PT" dirty="0"/>
              <a:t>The Dune, o melhor filme Sci Fi que nunca foi realizado, Jodorowski</a:t>
            </a:r>
          </a:p>
          <a:p>
            <a:pPr>
              <a:buFont typeface="Arial" panose="020B0604020202020204" pitchFamily="34" charset="0"/>
              <a:buNone/>
            </a:pPr>
            <a:endParaRPr lang="pt-PT" altLang="pt-PT" sz="2000" dirty="0"/>
          </a:p>
          <a:p>
            <a:pPr>
              <a:buFont typeface="Arial" panose="020B0604020202020204" pitchFamily="34" charset="0"/>
              <a:buNone/>
            </a:pPr>
            <a:r>
              <a:rPr lang="pt-PT" altLang="pt-PT" sz="2000" dirty="0"/>
              <a:t>“trailer” em </a:t>
            </a:r>
          </a:p>
          <a:p>
            <a:pPr>
              <a:buNone/>
            </a:pPr>
            <a:r>
              <a:rPr lang="pt-PT" altLang="pt-PT" sz="2000" dirty="0">
                <a:hlinkClick r:id="rId2"/>
              </a:rPr>
              <a:t>https://www.youtube.com/watch?v=jg4OCeSTL08</a:t>
            </a:r>
          </a:p>
          <a:p>
            <a:pPr>
              <a:buNone/>
            </a:pPr>
            <a:endParaRPr lang="pt-PT" altLang="pt-PT" sz="2400" dirty="0">
              <a:hlinkClick r:id="rId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pt-PT" altLang="pt-PT" sz="2000" dirty="0"/>
              <a:t>documentário completo em</a:t>
            </a:r>
          </a:p>
          <a:p>
            <a:pPr>
              <a:buFont typeface="Arial" panose="020B0604020202020204" pitchFamily="34" charset="0"/>
              <a:buNone/>
            </a:pPr>
            <a:r>
              <a:rPr lang="pt-PT" altLang="pt-PT" sz="2000" dirty="0">
                <a:hlinkClick r:id="rId2"/>
              </a:rPr>
              <a:t>https://vimeo.com/194295379</a:t>
            </a:r>
            <a:endParaRPr lang="pt-PT" altLang="pt-PT" sz="2000" dirty="0"/>
          </a:p>
        </p:txBody>
      </p:sp>
      <p:pic>
        <p:nvPicPr>
          <p:cNvPr id="12292" name="Picture 3" descr="dune.jpg">
            <a:extLst>
              <a:ext uri="{FF2B5EF4-FFF2-40B4-BE49-F238E27FC236}">
                <a16:creationId xmlns:a16="http://schemas.microsoft.com/office/drawing/2014/main" xmlns="" id="{22F6D862-243C-4131-BBE5-8A648D8DF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3197" y="3429000"/>
            <a:ext cx="439261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3E17BFFD-78A2-4773-8ADF-F6931CB8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Inventando o futuro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xmlns="" id="{A9914FCE-69E6-4B93-8312-A0739F224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PT" altLang="pt-PT"/>
              <a:t>Modelo linear</a:t>
            </a:r>
          </a:p>
          <a:p>
            <a:pPr>
              <a:buFont typeface="Arial" panose="020B0604020202020204" pitchFamily="34" charset="0"/>
              <a:buNone/>
            </a:pPr>
            <a:endParaRPr lang="pt-PT" altLang="pt-PT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xmlns="" id="{D9F6CA85-1F2E-447E-8ACE-1BA2A70D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51" y="2276476"/>
            <a:ext cx="673576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8AC8E1A7-979E-4E00-B2C6-5310D23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Inventando o futuro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xmlns="" id="{16DEE16E-E16B-4BCD-9E11-D300B4EF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PT" altLang="pt-PT"/>
              <a:t>Modelo Californiano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xmlns="" id="{565AA7FF-4682-4668-82EF-57B1D0AA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914" y="2133601"/>
            <a:ext cx="6543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B8DE4CA6-125D-4D1B-9C37-6879DFEC6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5" y="6457950"/>
            <a:ext cx="307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Picture Credits: </a:t>
            </a:r>
            <a:r>
              <a:rPr kumimoji="0" lang="en-US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/>
              </a:rPr>
              <a:t>Ludwig Gatzke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7" name="Picture 2" descr="web logos of 2006">
            <a:extLst>
              <a:ext uri="{FF2B5EF4-FFF2-40B4-BE49-F238E27FC236}">
                <a16:creationId xmlns:a16="http://schemas.microsoft.com/office/drawing/2014/main" xmlns="" id="{66CF1129-1AA4-4B55-ADE7-8A8A6213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326" y="3054350"/>
            <a:ext cx="309562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apezoid 5">
            <a:extLst>
              <a:ext uri="{FF2B5EF4-FFF2-40B4-BE49-F238E27FC236}">
                <a16:creationId xmlns:a16="http://schemas.microsoft.com/office/drawing/2014/main" xmlns="" id="{EE0F304D-F8BD-4DE6-A49E-06C8842302D8}"/>
              </a:ext>
            </a:extLst>
          </p:cNvPr>
          <p:cNvSpPr/>
          <p:nvPr/>
        </p:nvSpPr>
        <p:spPr>
          <a:xfrm rot="5400000">
            <a:off x="4907757" y="4504532"/>
            <a:ext cx="1327150" cy="214313"/>
          </a:xfrm>
          <a:prstGeom prst="trapezoid">
            <a:avLst>
              <a:gd name="adj" fmla="val 11753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9" name="Picture 4" descr="https://encrypted-tbn2.google.com/images?q=tbn:ANd9GcTD02NIVnB32hluVtGOI0m8f12-bUywVVpCRSIDcPRY-xXoNH_TZQ">
            <a:extLst>
              <a:ext uri="{FF2B5EF4-FFF2-40B4-BE49-F238E27FC236}">
                <a16:creationId xmlns:a16="http://schemas.microsoft.com/office/drawing/2014/main" xmlns="" id="{4ABD2853-05D3-488B-BCE6-9BB6F12A2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101" y="3846514"/>
            <a:ext cx="21812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xmlns="" id="{13B3C250-F3E4-41A1-AA87-09BED2E7020B}"/>
              </a:ext>
            </a:extLst>
          </p:cNvPr>
          <p:cNvSpPr/>
          <p:nvPr/>
        </p:nvSpPr>
        <p:spPr>
          <a:xfrm rot="5400000">
            <a:off x="7975601" y="3814764"/>
            <a:ext cx="531813" cy="160337"/>
          </a:xfrm>
          <a:prstGeom prst="trapezoid">
            <a:avLst>
              <a:gd name="adj" fmla="val 11753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xmlns="" id="{7D420541-2C26-43FB-A920-6676A1E6613E}"/>
              </a:ext>
            </a:extLst>
          </p:cNvPr>
          <p:cNvSpPr/>
          <p:nvPr/>
        </p:nvSpPr>
        <p:spPr>
          <a:xfrm rot="5400000">
            <a:off x="7980364" y="4452939"/>
            <a:ext cx="530225" cy="180975"/>
          </a:xfrm>
          <a:prstGeom prst="trapezoid">
            <a:avLst>
              <a:gd name="adj" fmla="val 11753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xmlns="" id="{96526A51-5F32-4B70-8386-1B17EAD4B86C}"/>
              </a:ext>
            </a:extLst>
          </p:cNvPr>
          <p:cNvSpPr/>
          <p:nvPr/>
        </p:nvSpPr>
        <p:spPr>
          <a:xfrm rot="5400000">
            <a:off x="7976395" y="5110958"/>
            <a:ext cx="530225" cy="160337"/>
          </a:xfrm>
          <a:prstGeom prst="trapezoid">
            <a:avLst>
              <a:gd name="adj" fmla="val 11753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53" name="Picture 6" descr="http://www.directaclick.net/images/facebook2.jpg">
            <a:extLst>
              <a:ext uri="{FF2B5EF4-FFF2-40B4-BE49-F238E27FC236}">
                <a16:creationId xmlns:a16="http://schemas.microsoft.com/office/drawing/2014/main" xmlns="" id="{E7C240DB-94DB-4D50-AC3E-9AECC82D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3914" y="3629025"/>
            <a:ext cx="13239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8" descr="http://www.ottawa.com.br/blog/wp-content/uploads/2012/03/google-novidades-pesquisa.jpg">
            <a:extLst>
              <a:ext uri="{FF2B5EF4-FFF2-40B4-BE49-F238E27FC236}">
                <a16:creationId xmlns:a16="http://schemas.microsoft.com/office/drawing/2014/main" xmlns="" id="{7D7A6706-8D8C-44AA-B9F0-95F1135B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2175" y="4365626"/>
            <a:ext cx="11064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0" descr="http://worldamazon.site40.net/wordpress/wp-content/uploads/2011/08/logo_amazon.thumbnail1.gif">
            <a:extLst>
              <a:ext uri="{FF2B5EF4-FFF2-40B4-BE49-F238E27FC236}">
                <a16:creationId xmlns:a16="http://schemas.microsoft.com/office/drawing/2014/main" xmlns="" id="{DA5C5B60-A227-40EF-9F88-6256E205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85" b="33508"/>
          <a:stretch>
            <a:fillRect/>
          </a:stretch>
        </p:blipFill>
        <p:spPr bwMode="auto">
          <a:xfrm>
            <a:off x="8512175" y="4986339"/>
            <a:ext cx="1219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xmlns="" id="{EB0ECCBC-C774-4FB4-B4B1-1098A762FA1A}"/>
              </a:ext>
            </a:extLst>
          </p:cNvPr>
          <p:cNvSpPr/>
          <p:nvPr/>
        </p:nvSpPr>
        <p:spPr>
          <a:xfrm rot="16200000">
            <a:off x="3531395" y="1239045"/>
            <a:ext cx="473075" cy="2554287"/>
          </a:xfrm>
          <a:prstGeom prst="rightBrace">
            <a:avLst>
              <a:gd name="adj1" fmla="val 50759"/>
              <a:gd name="adj2" fmla="val 48725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xmlns="" id="{2EB3D1E1-9C71-48EE-8A67-E7B8F361CDE0}"/>
              </a:ext>
            </a:extLst>
          </p:cNvPr>
          <p:cNvSpPr/>
          <p:nvPr/>
        </p:nvSpPr>
        <p:spPr>
          <a:xfrm rot="16200000">
            <a:off x="8932070" y="2458245"/>
            <a:ext cx="269875" cy="1462087"/>
          </a:xfrm>
          <a:prstGeom prst="rightBrace">
            <a:avLst>
              <a:gd name="adj1" fmla="val 50759"/>
              <a:gd name="adj2" fmla="val 48725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xmlns="" id="{0D7F86A2-8408-49DD-A14B-3647A9E8ABE7}"/>
              </a:ext>
            </a:extLst>
          </p:cNvPr>
          <p:cNvSpPr/>
          <p:nvPr/>
        </p:nvSpPr>
        <p:spPr>
          <a:xfrm rot="16200000">
            <a:off x="6680995" y="2429670"/>
            <a:ext cx="363537" cy="1965325"/>
          </a:xfrm>
          <a:prstGeom prst="rightBrace">
            <a:avLst>
              <a:gd name="adj1" fmla="val 50759"/>
              <a:gd name="adj2" fmla="val 48725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9" name="TextBox 4">
            <a:extLst>
              <a:ext uri="{FF2B5EF4-FFF2-40B4-BE49-F238E27FC236}">
                <a16:creationId xmlns:a16="http://schemas.microsoft.com/office/drawing/2014/main" xmlns="" id="{E7F7D0EE-8431-4C88-90AC-671417095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1876425"/>
            <a:ext cx="256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Angel funded start-ups</a:t>
            </a:r>
          </a:p>
        </p:txBody>
      </p:sp>
      <p:sp>
        <p:nvSpPr>
          <p:cNvPr id="6160" name="TextBox 17">
            <a:extLst>
              <a:ext uri="{FF2B5EF4-FFF2-40B4-BE49-F238E27FC236}">
                <a16:creationId xmlns:a16="http://schemas.microsoft.com/office/drawing/2014/main" xmlns="" id="{D43073EF-7E66-43E1-929A-3F27BFDCB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2439989"/>
            <a:ext cx="1568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User Traction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VC Backing</a:t>
            </a:r>
          </a:p>
        </p:txBody>
      </p:sp>
      <p:sp>
        <p:nvSpPr>
          <p:cNvPr id="6161" name="TextBox 18">
            <a:extLst>
              <a:ext uri="{FF2B5EF4-FFF2-40B4-BE49-F238E27FC236}">
                <a16:creationId xmlns:a16="http://schemas.microsoft.com/office/drawing/2014/main" xmlns="" id="{CAF4DC7F-E945-4ECD-861E-133FDFD76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1" y="2276476"/>
            <a:ext cx="2112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Billions of revenue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Winners</a:t>
            </a:r>
          </a:p>
        </p:txBody>
      </p:sp>
      <p:sp>
        <p:nvSpPr>
          <p:cNvPr id="6162" name="TextBox 10">
            <a:extLst>
              <a:ext uri="{FF2B5EF4-FFF2-40B4-BE49-F238E27FC236}">
                <a16:creationId xmlns:a16="http://schemas.microsoft.com/office/drawing/2014/main" xmlns="" id="{EBF2E49E-16C1-4E85-A2C1-0BB6A49A3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6" y="404813"/>
            <a:ext cx="82788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Modelo</a:t>
            </a:r>
            <a:r>
              <a:rPr kumimoji="0" lang="en-US" altLang="pt-P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do Silicon Valley</a:t>
            </a:r>
          </a:p>
        </p:txBody>
      </p:sp>
    </p:spTree>
    <p:extLst>
      <p:ext uri="{BB962C8B-B14F-4D97-AF65-F5344CB8AC3E}">
        <p14:creationId xmlns:p14="http://schemas.microsoft.com/office/powerpoint/2010/main" xmlns="" val="61728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F2E7194F-D443-48C6-82BE-4B578AC2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3600"/>
              <a:t/>
            </a:r>
            <a:br>
              <a:rPr lang="pt-PT" altLang="pt-PT" sz="3600"/>
            </a:br>
            <a:r>
              <a:rPr lang="pt-PT" altLang="pt-PT" sz="3600"/>
              <a:t/>
            </a:r>
            <a:br>
              <a:rPr lang="pt-PT" altLang="pt-PT" sz="3600"/>
            </a:br>
            <a:r>
              <a:rPr lang="pt-PT" altLang="pt-PT" sz="3600"/>
              <a:t>“Smart Cities” </a:t>
            </a:r>
            <a:r>
              <a:rPr lang="pt-PT" altLang="pt-PT"/>
              <a:t/>
            </a:r>
            <a:br>
              <a:rPr lang="pt-PT" altLang="pt-PT"/>
            </a:br>
            <a:endParaRPr lang="pt-PT" altLang="pt-PT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xmlns="" id="{D2F3E8A2-5E47-412C-932C-AF2ECACF3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pt-PT" altLang="pt-PT"/>
          </a:p>
        </p:txBody>
      </p:sp>
      <p:pic>
        <p:nvPicPr>
          <p:cNvPr id="7172" name="Picture 3" descr="featuresmartcity.jpg">
            <a:extLst>
              <a:ext uri="{FF2B5EF4-FFF2-40B4-BE49-F238E27FC236}">
                <a16:creationId xmlns:a16="http://schemas.microsoft.com/office/drawing/2014/main" xmlns="" id="{277548A0-ED73-477D-A749-5FAADD4F9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36839"/>
            <a:ext cx="9144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663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20D2E71B-6C0C-45A3-9A2F-886B4C7E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Geração de ideias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2DDFBC-EF73-4892-A1FD-029EA9077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pt-PT" sz="3400" dirty="0"/>
              <a:t>Bloqueios </a:t>
            </a:r>
            <a:r>
              <a:rPr lang="pt-PT" sz="3400" dirty="0" err="1"/>
              <a:t>perceptuais</a:t>
            </a:r>
            <a:endParaRPr lang="pt-PT" sz="3400" dirty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pt-PT" dirty="0"/>
              <a:t>	</a:t>
            </a:r>
            <a:r>
              <a:rPr lang="pt-PT" sz="2900" dirty="0"/>
              <a:t>ausência de </a:t>
            </a:r>
            <a:r>
              <a:rPr lang="pt-PT" sz="2900" dirty="0" err="1"/>
              <a:t>perspectiva</a:t>
            </a:r>
            <a:r>
              <a:rPr lang="pt-PT" sz="2900" dirty="0"/>
              <a:t> e a </a:t>
            </a:r>
            <a:r>
              <a:rPr lang="pt-PT" sz="2900" dirty="0" err="1"/>
              <a:t>adopção</a:t>
            </a:r>
            <a:r>
              <a:rPr lang="pt-PT" sz="2900" dirty="0"/>
              <a:t> de estereótipos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pt-PT" sz="3400" dirty="0"/>
              <a:t>Bloqueios emocionais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pt-PT" dirty="0"/>
              <a:t>	</a:t>
            </a:r>
            <a:r>
              <a:rPr lang="pt-PT" sz="2900" dirty="0"/>
              <a:t> aversão ao risco e a preferência em criticar em vez de gerar ideias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pt-PT" sz="3400" dirty="0"/>
              <a:t>Bloqueios culturais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pt-PT" dirty="0"/>
              <a:t>	</a:t>
            </a:r>
            <a:r>
              <a:rPr lang="pt-PT" sz="2900" dirty="0"/>
              <a:t>ausência de fantasia e humor e o tradicionalismo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pt-PT" sz="3400" dirty="0"/>
              <a:t>Bloqueios ambientais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pt-PT" dirty="0"/>
              <a:t>	</a:t>
            </a:r>
            <a:r>
              <a:rPr lang="pt-PT" sz="2600" dirty="0"/>
              <a:t> </a:t>
            </a:r>
            <a:r>
              <a:rPr lang="pt-PT" sz="2900" dirty="0"/>
              <a:t>falta de cooperação e de apoio a ideias inovadoras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pt-PT" sz="3400" dirty="0"/>
              <a:t>Bloqueios intelectuais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pt-PT" dirty="0"/>
              <a:t>	</a:t>
            </a:r>
            <a:r>
              <a:rPr lang="pt-PT" sz="2900" dirty="0"/>
              <a:t>acesso a informação por osmose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pt-PT" dirty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pt-PT" sz="2600" dirty="0"/>
              <a:t>   Adaptado de James Adams, Conceptual </a:t>
            </a:r>
            <a:r>
              <a:rPr lang="pt-PT" sz="2600" dirty="0" err="1"/>
              <a:t>Blockbusting</a:t>
            </a:r>
            <a:endParaRPr lang="pt-PT" sz="2600" dirty="0"/>
          </a:p>
          <a:p>
            <a:pPr fontAlgn="auto">
              <a:spcAft>
                <a:spcPts val="0"/>
              </a:spcAft>
              <a:buNone/>
              <a:defRPr/>
            </a:pPr>
            <a:endParaRPr lang="pt-PT" sz="2900" dirty="0"/>
          </a:p>
          <a:p>
            <a:pPr fontAlgn="auto">
              <a:spcAft>
                <a:spcPts val="0"/>
              </a:spcAft>
              <a:buNone/>
              <a:defRPr/>
            </a:pPr>
            <a:endParaRPr lang="pt-PT" dirty="0"/>
          </a:p>
        </p:txBody>
      </p:sp>
      <p:pic>
        <p:nvPicPr>
          <p:cNvPr id="8196" name="Picture 3" descr="conceptual.jpg">
            <a:extLst>
              <a:ext uri="{FF2B5EF4-FFF2-40B4-BE49-F238E27FC236}">
                <a16:creationId xmlns:a16="http://schemas.microsoft.com/office/drawing/2014/main" xmlns="" id="{C5266A90-C1CB-4E08-B459-0FC4B12C4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3100" y="3284538"/>
            <a:ext cx="23749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>
            <a:extLst>
              <a:ext uri="{FF2B5EF4-FFF2-40B4-BE49-F238E27FC236}">
                <a16:creationId xmlns:a16="http://schemas.microsoft.com/office/drawing/2014/main" xmlns="" id="{DA0F0912-A1C0-4EE3-A710-64F362FDB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5657850"/>
            <a:ext cx="367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http://courses.washington.edu/art166sp/documents/Spring2012/readings/week_3/2_ConceptualBlockbusting.pdf</a:t>
            </a:r>
            <a:endParaRPr lang="pt-PT" altLang="pt-PT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EED7F1EE-165B-4ECB-B8E8-BDB7CD88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Geração de ideias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2EA4919F-857F-4F5F-A952-0971AFD3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44676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PT" altLang="pt-PT" sz="2800"/>
              <a:t>Explorar diferentes campos científicos </a:t>
            </a:r>
          </a:p>
          <a:p>
            <a:pPr>
              <a:buFont typeface="Arial" panose="020B0604020202020204" pitchFamily="34" charset="0"/>
              <a:buNone/>
            </a:pPr>
            <a:r>
              <a:rPr lang="pt-PT" altLang="pt-PT" sz="1800"/>
              <a:t>Persi Diaconis, </a:t>
            </a:r>
            <a:r>
              <a:rPr lang="pt-PT" altLang="pt-PT" sz="1800">
                <a:hlinkClick r:id="rId2"/>
              </a:rPr>
              <a:t>https://arxiv.org/pdf/1306.3039.pdf</a:t>
            </a:r>
            <a:r>
              <a:rPr lang="pt-PT" altLang="pt-PT" sz="1800"/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pt-PT" altLang="pt-PT"/>
          </a:p>
          <a:p>
            <a:pPr>
              <a:buFont typeface="Arial" panose="020B0604020202020204" pitchFamily="34" charset="0"/>
              <a:buNone/>
            </a:pPr>
            <a:r>
              <a:rPr lang="pt-PT" altLang="pt-PT" sz="2800"/>
              <a:t>Explorar “half-baked ideas” </a:t>
            </a:r>
          </a:p>
          <a:p>
            <a:pPr>
              <a:buFont typeface="Arial" panose="020B0604020202020204" pitchFamily="34" charset="0"/>
              <a:buNone/>
            </a:pPr>
            <a:r>
              <a:rPr lang="pt-PT" altLang="pt-PT" sz="1800"/>
              <a:t>I.J. Good, </a:t>
            </a:r>
            <a:r>
              <a:rPr lang="pt-PT" altLang="pt-PT" sz="1800">
                <a:hlinkClick r:id="rId3"/>
              </a:rPr>
              <a:t>https://projecteuclid.org/download/pdf_1/euclid.ss/1032209661</a:t>
            </a:r>
            <a:r>
              <a:rPr lang="pt-PT" altLang="pt-PT" sz="1800"/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pt-PT" altLang="pt-PT"/>
          </a:p>
          <a:p>
            <a:pPr>
              <a:buFont typeface="Arial" panose="020B0604020202020204" pitchFamily="34" charset="0"/>
              <a:buNone/>
            </a:pPr>
            <a:r>
              <a:rPr lang="pt-PT" altLang="pt-PT" sz="2800"/>
              <a:t>Explorar intersecções de arte, ciência, cultura e tecnologia </a:t>
            </a:r>
          </a:p>
          <a:p>
            <a:pPr>
              <a:buFont typeface="Arial" panose="020B0604020202020204" pitchFamily="34" charset="0"/>
              <a:buNone/>
            </a:pPr>
            <a:r>
              <a:rPr lang="pt-PT" altLang="pt-PT" sz="1800"/>
              <a:t>Stephen Wilson, </a:t>
            </a:r>
            <a:r>
              <a:rPr lang="pt-PT" altLang="pt-PT" sz="1800">
                <a:hlinkClick r:id="rId4"/>
              </a:rPr>
              <a:t>http://userwww.sfsu.edu/infoarts/links/wilson.artlinks2.bio.html</a:t>
            </a:r>
            <a:r>
              <a:rPr lang="pt-PT" altLang="pt-PT" sz="1800"/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pt-PT" altLang="pt-PT"/>
          </a:p>
          <a:p>
            <a:pPr>
              <a:buFont typeface="Arial" panose="020B0604020202020204" pitchFamily="34" charset="0"/>
              <a:buNone/>
            </a:pPr>
            <a:endParaRPr lang="pt-PT" altLang="pt-PT"/>
          </a:p>
        </p:txBody>
      </p:sp>
      <p:pic>
        <p:nvPicPr>
          <p:cNvPr id="9220" name="Picture 3" descr="whole earth catalog.jpg">
            <a:extLst>
              <a:ext uri="{FF2B5EF4-FFF2-40B4-BE49-F238E27FC236}">
                <a16:creationId xmlns:a16="http://schemas.microsoft.com/office/drawing/2014/main" xmlns="" id="{D1862D53-36EE-4618-9B19-431AA16620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9464" y="1125538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70466-8278-4829-B2FB-3B8D6B1D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B58077-3C07-4C9D-8636-456BF529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163782"/>
            <a:ext cx="11236036" cy="532909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@</a:t>
            </a:r>
            <a:r>
              <a:rPr lang="en-US" dirty="0" err="1"/>
              <a:t>TheStoicEmperor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800" dirty="0"/>
              <a:t>For a few centuries man has tried to make himself like a machine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He's learned to arrive on time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He's learned to repeat after teacher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He's learned to do repetitious tasks reliably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Machines are now better at being machines than man is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Man must now relearn how to be man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147600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C7F14D24-DE4B-4206-B64A-E876E26E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Geração de ideias</a:t>
            </a:r>
          </a:p>
        </p:txBody>
      </p:sp>
      <p:pic>
        <p:nvPicPr>
          <p:cNvPr id="13315" name="Picture 2" descr="E:\AROMNI\Aromni\Innovation.jpeg">
            <a:extLst>
              <a:ext uri="{FF2B5EF4-FFF2-40B4-BE49-F238E27FC236}">
                <a16:creationId xmlns:a16="http://schemas.microsoft.com/office/drawing/2014/main" xmlns="" id="{C1E3808F-9458-447C-BBB1-50B6932413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51539" y="3141664"/>
            <a:ext cx="4391025" cy="2840037"/>
          </a:xfrm>
          <a:noFill/>
        </p:spPr>
      </p:pic>
      <p:sp>
        <p:nvSpPr>
          <p:cNvPr id="13316" name="TextBox 6">
            <a:extLst>
              <a:ext uri="{FF2B5EF4-FFF2-40B4-BE49-F238E27FC236}">
                <a16:creationId xmlns:a16="http://schemas.microsoft.com/office/drawing/2014/main" xmlns="" id="{49FF5548-1542-403B-AEB8-E1732D48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492376"/>
            <a:ext cx="36718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200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https://www.shopify.com/guides/what-to-sell/where-to-look-for-product-ideas</a:t>
            </a:r>
            <a:endParaRPr lang="pt-PT" altLang="pt-PT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pt-PT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pt-PT" sz="2000">
                <a:solidFill>
                  <a:prstClr val="black"/>
                </a:solidFill>
                <a:cs typeface="Arial" panose="020B0604020202020204" pitchFamily="34" charset="0"/>
                <a:hlinkClick r:id="rId4"/>
              </a:rPr>
              <a:t>How to get Startup Ideas – Paul Graham</a:t>
            </a:r>
            <a:endParaRPr lang="en-US" altLang="pt-PT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pt-PT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pt-PT" sz="2000">
                <a:solidFill>
                  <a:prstClr val="black"/>
                </a:solidFill>
                <a:cs typeface="Arial" panose="020B0604020202020204" pitchFamily="34" charset="0"/>
                <a:hlinkClick r:id="rId5"/>
              </a:rPr>
              <a:t>Peter Thiel’s CS183: Startup – Class 1 Notes Essay</a:t>
            </a:r>
            <a:endParaRPr lang="en-US" altLang="pt-PT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pt-PT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pt-PT" sz="2000">
                <a:solidFill>
                  <a:prstClr val="black"/>
                </a:solidFill>
                <a:cs typeface="Arial" panose="020B0604020202020204" pitchFamily="34" charset="0"/>
                <a:hlinkClick r:id="rId6"/>
              </a:rPr>
              <a:t>When Ideas Have Sex</a:t>
            </a:r>
            <a:endParaRPr lang="en-US" altLang="pt-PT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pt-PT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pt-PT" sz="2000">
                <a:solidFill>
                  <a:prstClr val="black"/>
                </a:solidFill>
                <a:cs typeface="Arial" panose="020B0604020202020204" pitchFamily="34" charset="0"/>
                <a:hlinkClick r:id="rId7"/>
              </a:rPr>
              <a:t>Startup Playbook</a:t>
            </a:r>
            <a:endParaRPr lang="en-US" altLang="pt-PT" sz="20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xmlns="" id="{95A99A8C-6C7B-4CC7-9BF7-2274D10F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989138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2400">
                <a:solidFill>
                  <a:prstClr val="black"/>
                </a:solidFill>
                <a:cs typeface="Arial" panose="020B0604020202020204" pitchFamily="34" charset="0"/>
              </a:rPr>
              <a:t>“Where is the Pain School”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49C91942-CC8B-4DCA-B200-CC63EFB0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Geração de ideias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7DCD56D7-43B3-4A9A-8CB9-805294B30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PT" altLang="pt-PT" sz="2400"/>
              <a:t>Universal Leonardo </a:t>
            </a:r>
          </a:p>
          <a:p>
            <a:pPr>
              <a:buFont typeface="Arial" panose="020B0604020202020204" pitchFamily="34" charset="0"/>
              <a:buNone/>
            </a:pPr>
            <a:r>
              <a:rPr lang="pt-PT" altLang="pt-PT" sz="1600"/>
              <a:t>(</a:t>
            </a:r>
            <a:r>
              <a:rPr lang="pt-PT" altLang="pt-PT" sz="1600">
                <a:hlinkClick r:id="rId2"/>
              </a:rPr>
              <a:t>http://www.universalleonardo.org/</a:t>
            </a:r>
            <a:r>
              <a:rPr lang="pt-PT" altLang="pt-PT" sz="1600"/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pt-PT" altLang="pt-PT" sz="2000"/>
          </a:p>
          <a:p>
            <a:pPr>
              <a:buFont typeface="Arial" panose="020B0604020202020204" pitchFamily="34" charset="0"/>
              <a:buNone/>
            </a:pPr>
            <a:endParaRPr lang="pt-PT" altLang="pt-PT" sz="2000"/>
          </a:p>
          <a:p>
            <a:pPr>
              <a:buFont typeface="Arial" panose="020B0604020202020204" pitchFamily="34" charset="0"/>
              <a:buNone/>
            </a:pPr>
            <a:endParaRPr lang="pt-PT" altLang="pt-PT" sz="2400"/>
          </a:p>
          <a:p>
            <a:pPr>
              <a:buFont typeface="Arial" panose="020B0604020202020204" pitchFamily="34" charset="0"/>
              <a:buNone/>
            </a:pPr>
            <a:r>
              <a:rPr lang="pt-PT" altLang="pt-PT" sz="2400"/>
              <a:t>Anarchist Peter Kropotkin</a:t>
            </a:r>
          </a:p>
          <a:p>
            <a:pPr>
              <a:buFont typeface="Arial" panose="020B0604020202020204" pitchFamily="34" charset="0"/>
              <a:buNone/>
            </a:pPr>
            <a:r>
              <a:rPr lang="pt-PT" altLang="pt-PT" sz="1600" u="sng">
                <a:hlinkClick r:id="rId3"/>
              </a:rPr>
              <a:t>(http://www.ephemerajournal.org/contribution/peter-kropotkin%E2%80%99s-anarchist-vision-organization</a:t>
            </a:r>
            <a:r>
              <a:rPr lang="pt-PT" altLang="pt-PT" sz="1600" u="sng"/>
              <a:t>)</a:t>
            </a:r>
            <a:endParaRPr lang="pt-PT" altLang="pt-PT" sz="1600"/>
          </a:p>
          <a:p>
            <a:pPr>
              <a:buFont typeface="Arial" panose="020B0604020202020204" pitchFamily="34" charset="0"/>
              <a:buNone/>
            </a:pPr>
            <a:endParaRPr lang="pt-PT" altLang="pt-PT" sz="2000"/>
          </a:p>
          <a:p>
            <a:pPr>
              <a:buFont typeface="Arial" panose="020B0604020202020204" pitchFamily="34" charset="0"/>
              <a:buNone/>
            </a:pPr>
            <a:endParaRPr lang="pt-PT" altLang="pt-PT" sz="2400"/>
          </a:p>
          <a:p>
            <a:pPr>
              <a:buFont typeface="Arial" panose="020B0604020202020204" pitchFamily="34" charset="0"/>
              <a:buNone/>
            </a:pPr>
            <a:r>
              <a:rPr lang="pt-PT" altLang="pt-PT" sz="2400"/>
              <a:t>Hippie Abbie Hoffman’s Steal this Book </a:t>
            </a:r>
          </a:p>
          <a:p>
            <a:pPr>
              <a:buFont typeface="Arial" panose="020B0604020202020204" pitchFamily="34" charset="0"/>
              <a:buNone/>
            </a:pPr>
            <a:r>
              <a:rPr lang="pt-PT" altLang="pt-PT" sz="1600"/>
              <a:t> (</a:t>
            </a:r>
            <a:r>
              <a:rPr lang="pt-PT" altLang="pt-PT" sz="1600" u="sng">
                <a:hlinkClick r:id="rId4"/>
              </a:rPr>
              <a:t>https://archive.org/stream/pdfy-TNlDHryRIk4DXKAU/Steal%20This%20Book_djvu.txt</a:t>
            </a:r>
            <a:r>
              <a:rPr lang="pt-PT" altLang="pt-PT" sz="1600" u="sng"/>
              <a:t>)</a:t>
            </a:r>
            <a:endParaRPr lang="pt-PT" altLang="pt-PT" sz="1600"/>
          </a:p>
          <a:p>
            <a:pPr>
              <a:buFont typeface="Arial" panose="020B0604020202020204" pitchFamily="34" charset="0"/>
              <a:buNone/>
            </a:pPr>
            <a:endParaRPr lang="pt-PT" altLang="pt-PT" sz="2000"/>
          </a:p>
        </p:txBody>
      </p:sp>
      <p:pic>
        <p:nvPicPr>
          <p:cNvPr id="15364" name="Picture 3" descr="fly_3.jpg">
            <a:extLst>
              <a:ext uri="{FF2B5EF4-FFF2-40B4-BE49-F238E27FC236}">
                <a16:creationId xmlns:a16="http://schemas.microsoft.com/office/drawing/2014/main" xmlns="" id="{852F1567-C703-4BF5-A154-47155040A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664" y="1341439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9070AAC1-EF00-4CE8-A212-D0DC7A1D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Inteligência colectiva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65D24F-27BB-45E7-AEC3-C62C2232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pt-PT" dirty="0"/>
              <a:t>Grupos são excelentes para representar papéis, criar listas, resolver problemas, negociar, votar, calendarizar, jogar e imaginar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pt-PT" dirty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pt-PT" dirty="0"/>
              <a:t>Preocupação fundamental: eliminar o poder de personalidades dominantes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pt-PT" dirty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pt-PT" dirty="0"/>
              <a:t> Alternativas convencionais: “brainstorming” e método de Delphi</a:t>
            </a:r>
          </a:p>
          <a:p>
            <a:pPr fontAlgn="auto">
              <a:spcAft>
                <a:spcPts val="0"/>
              </a:spcAft>
              <a:defRPr/>
            </a:pPr>
            <a:endParaRPr lang="pt-P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504C2E3D-3C90-4835-B2B4-E165E132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Inteligência colectiva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2A12D7B-5156-46AA-B40B-494CB63CF5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19289" y="1989138"/>
            <a:ext cx="6777037" cy="2074862"/>
          </a:xfrm>
          <a:ln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7412" name="Picture 2">
            <a:extLst>
              <a:ext uri="{FF2B5EF4-FFF2-40B4-BE49-F238E27FC236}">
                <a16:creationId xmlns:a16="http://schemas.microsoft.com/office/drawing/2014/main" xmlns="" id="{900F88EF-2068-4146-891B-0F8B4469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076701"/>
            <a:ext cx="40274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>
            <a:extLst>
              <a:ext uri="{FF2B5EF4-FFF2-40B4-BE49-F238E27FC236}">
                <a16:creationId xmlns:a16="http://schemas.microsoft.com/office/drawing/2014/main" xmlns="" id="{C7E6767E-3173-4A3D-89EF-271F311D3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76700"/>
            <a:ext cx="29527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SMART_lamp.jpg">
            <a:extLst>
              <a:ext uri="{FF2B5EF4-FFF2-40B4-BE49-F238E27FC236}">
                <a16:creationId xmlns:a16="http://schemas.microsoft.com/office/drawing/2014/main" xmlns="" id="{3E3597E1-B1EB-4EAE-8D07-EB38F558F8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35" t="11591" r="37683" b="8897"/>
          <a:stretch>
            <a:fillRect/>
          </a:stretch>
        </p:blipFill>
        <p:spPr bwMode="auto">
          <a:xfrm>
            <a:off x="8572500" y="4221163"/>
            <a:ext cx="2095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>
            <a:extLst>
              <a:ext uri="{FF2B5EF4-FFF2-40B4-BE49-F238E27FC236}">
                <a16:creationId xmlns:a16="http://schemas.microsoft.com/office/drawing/2014/main" xmlns="" id="{5105150D-BBBA-4BE5-9DE8-029B25A29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5376" y="2060575"/>
            <a:ext cx="19526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1AF1A98F-2352-46DC-BF7F-ED082831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Inteligência colectiva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89DFA5D1-D512-4A87-89F0-99688685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3656"/>
            <a:ext cx="109728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PT" altLang="pt-PT" sz="2800" dirty="0"/>
              <a:t>Ferramentas em “Open Source” (“hardware” e “software”)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pt-PT" altLang="pt-PT" sz="2000" dirty="0">
              <a:hlinkClick r:id="" action="ppaction://noaction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PT" altLang="pt-PT" sz="2000" dirty="0">
                <a:hlinkClick r:id="" action="ppaction://noaction"/>
              </a:rPr>
              <a:t>https://opensource.org/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PT" altLang="pt-PT" sz="2000" dirty="0">
                <a:hlinkClick r:id="" action="ppaction://noaction"/>
              </a:rPr>
              <a:t>http://openmaterials.org/</a:t>
            </a:r>
            <a:r>
              <a:rPr lang="pt-PT" altLang="pt-PT" sz="2000" dirty="0"/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PT" altLang="pt-PT" sz="2000" dirty="0">
                <a:hlinkClick r:id="rId2"/>
              </a:rPr>
              <a:t>http://opensourceecology.org/</a:t>
            </a:r>
            <a:r>
              <a:rPr lang="pt-PT" altLang="pt-PT" sz="2000" dirty="0"/>
              <a:t>  (“Global Village Construction set”)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pt-PT" altLang="pt-PT" sz="2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pt-PT" altLang="pt-PT" sz="2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PT" altLang="ja-JP" sz="2800" dirty="0"/>
              <a:t>“Crowdsourcing”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pt-PT" altLang="pt-PT" sz="2000" dirty="0">
              <a:hlinkClick r:id="" action="ppaction://noaction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PT" altLang="pt-PT" sz="2000" dirty="0">
                <a:hlinkClick r:id="" action="ppaction://noaction"/>
              </a:rPr>
              <a:t>http://www.visualcapitalist.com/gig-economy-explained/</a:t>
            </a:r>
            <a:endParaRPr lang="pt-PT" altLang="pt-PT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B4BD416A-9780-4A23-8DE2-5F5A250E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Visualização dos sonhos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CB9D8D-9030-466A-82F9-44E7AA21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endParaRPr lang="pt-PT" sz="2400" dirty="0">
              <a:hlinkClick r:id="" action="ppaction://noaction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pt-PT" sz="2400" dirty="0">
                <a:hlinkClick r:id="" action="ppaction://noaction"/>
              </a:rPr>
              <a:t>http://gallantlab.org/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pt-PT" sz="2400" dirty="0">
              <a:hlinkClick r:id="" action="ppaction://noaction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pt-PT" sz="2400" dirty="0">
              <a:hlinkClick r:id="" action="ppaction://noaction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pt-PT" sz="2400" dirty="0">
              <a:hlinkClick r:id="" action="ppaction://noaction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pt-PT" sz="2400" dirty="0">
              <a:hlinkClick r:id="" action="ppaction://noaction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pt-PT" sz="2400" dirty="0">
              <a:hlinkClick r:id="" action="ppaction://noaction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pt-PT" sz="2400" dirty="0">
              <a:hlinkClick r:id="" action="ppaction://noaction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pt-PT" sz="2400" dirty="0">
              <a:hlinkClick r:id="" action="ppaction://noaction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pt-PT" sz="2400" dirty="0">
              <a:hlinkClick r:id="" action="ppaction://noaction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pt-PT" sz="2400" dirty="0">
                <a:hlinkClick r:id="" action="ppaction://noaction"/>
              </a:rPr>
              <a:t>https://www.youtube.com/watch?v=z8iEogscUl8</a:t>
            </a:r>
            <a:endParaRPr lang="pt-PT" sz="2400" dirty="0"/>
          </a:p>
          <a:p>
            <a:pPr fontAlgn="auto">
              <a:spcAft>
                <a:spcPts val="0"/>
              </a:spcAft>
              <a:buNone/>
              <a:defRPr/>
            </a:pPr>
            <a:endParaRPr lang="pt-PT" sz="2800" dirty="0"/>
          </a:p>
        </p:txBody>
      </p:sp>
      <p:pic>
        <p:nvPicPr>
          <p:cNvPr id="19460" name="Picture 3" descr="BrainMovie670-2.jpg">
            <a:extLst>
              <a:ext uri="{FF2B5EF4-FFF2-40B4-BE49-F238E27FC236}">
                <a16:creationId xmlns:a16="http://schemas.microsoft.com/office/drawing/2014/main" xmlns="" id="{498B3FC3-12F6-41C6-BDD1-C2E35DD51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176" y="2492375"/>
            <a:ext cx="55165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">
            <a:extLst>
              <a:ext uri="{FF2B5EF4-FFF2-40B4-BE49-F238E27FC236}">
                <a16:creationId xmlns:a16="http://schemas.microsoft.com/office/drawing/2014/main" xmlns="" id="{953ED778-C90B-4C16-8886-1DF933E81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1905000"/>
            <a:ext cx="410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FF6600"/>
              </a:solidFill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D4006B-28D4-42CC-AF75-1FA2435A1FDF}"/>
              </a:ext>
            </a:extLst>
          </p:cNvPr>
          <p:cNvSpPr txBox="1"/>
          <p:nvPr/>
        </p:nvSpPr>
        <p:spPr>
          <a:xfrm>
            <a:off x="7183438" y="315913"/>
            <a:ext cx="3124200" cy="227012"/>
          </a:xfrm>
          <a:prstGeom prst="rect">
            <a:avLst/>
          </a:prstGeom>
          <a:noFill/>
        </p:spPr>
        <p:txBody>
          <a:bodyPr wrap="none"/>
          <a:lstStyle/>
          <a:p>
            <a:pPr algn="r">
              <a:defRPr/>
            </a:pPr>
            <a:endParaRPr lang="en-US" sz="800" kern="0" spc="130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  <a:p>
            <a:pPr algn="r">
              <a:defRPr/>
            </a:pPr>
            <a:endParaRPr lang="en-US" sz="800" kern="0" spc="130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198" name="Title 5">
            <a:extLst>
              <a:ext uri="{FF2B5EF4-FFF2-40B4-BE49-F238E27FC236}">
                <a16:creationId xmlns:a16="http://schemas.microsoft.com/office/drawing/2014/main" xmlns="" id="{0AD425A9-B31B-40F5-9F4F-D33ED90A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Realidade virtual</a:t>
            </a:r>
          </a:p>
        </p:txBody>
      </p:sp>
      <p:sp>
        <p:nvSpPr>
          <p:cNvPr id="8199" name="Content Placeholder 6">
            <a:extLst>
              <a:ext uri="{FF2B5EF4-FFF2-40B4-BE49-F238E27FC236}">
                <a16:creationId xmlns:a16="http://schemas.microsoft.com/office/drawing/2014/main" xmlns="" id="{7AC7FC13-F8C3-49FE-A29C-3409A9A9D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pt-PT" altLang="pt-PT" sz="2400" dirty="0"/>
          </a:p>
          <a:p>
            <a:pPr lvl="2">
              <a:buFont typeface="Arial" panose="020B0604020202020204" pitchFamily="34" charset="0"/>
              <a:buNone/>
            </a:pPr>
            <a:endParaRPr lang="pt-PT" altLang="pt-PT" sz="2000" dirty="0"/>
          </a:p>
          <a:p>
            <a:pPr>
              <a:buFont typeface="Arial" panose="020B0604020202020204" pitchFamily="34" charset="0"/>
              <a:buNone/>
            </a:pPr>
            <a:r>
              <a:rPr lang="pt-PT" altLang="pt-PT" sz="2000" dirty="0"/>
              <a:t>	</a:t>
            </a:r>
            <a:r>
              <a:rPr lang="pt-PT" altLang="pt-PT" sz="2800" dirty="0"/>
              <a:t>Experimentar</a:t>
            </a:r>
          </a:p>
          <a:p>
            <a:pPr>
              <a:buFont typeface="Arial" panose="020B0604020202020204" pitchFamily="34" charset="0"/>
              <a:buNone/>
            </a:pPr>
            <a:endParaRPr lang="pt-PT" altLang="pt-PT" sz="2000" dirty="0"/>
          </a:p>
          <a:p>
            <a:pPr>
              <a:buFont typeface="Arial" panose="020B0604020202020204" pitchFamily="34" charset="0"/>
              <a:buNone/>
            </a:pPr>
            <a:r>
              <a:rPr lang="pt-PT" altLang="pt-PT" sz="2400" dirty="0"/>
              <a:t>	Andar, voar, velejar, remar e</a:t>
            </a:r>
          </a:p>
          <a:p>
            <a:pPr>
              <a:buFont typeface="Arial" panose="020B0604020202020204" pitchFamily="34" charset="0"/>
              <a:buNone/>
            </a:pPr>
            <a:r>
              <a:rPr lang="pt-PT" altLang="pt-PT" sz="2400" dirty="0"/>
              <a:t>	conduzir em ambientes virtuais</a:t>
            </a:r>
          </a:p>
          <a:p>
            <a:pPr>
              <a:buFont typeface="Arial" panose="020B0604020202020204" pitchFamily="34" charset="0"/>
              <a:buNone/>
            </a:pPr>
            <a:endParaRPr lang="pt-PT" altLang="pt-PT" sz="2000" dirty="0"/>
          </a:p>
          <a:p>
            <a:pPr>
              <a:buFont typeface="Arial" panose="020B0604020202020204" pitchFamily="34" charset="0"/>
              <a:buNone/>
            </a:pPr>
            <a:endParaRPr lang="pt-PT" altLang="pt-PT" dirty="0"/>
          </a:p>
          <a:p>
            <a:pPr>
              <a:buFont typeface="Arial" panose="020B0604020202020204" pitchFamily="34" charset="0"/>
              <a:buNone/>
            </a:pPr>
            <a:r>
              <a:rPr lang="pt-PT" altLang="pt-PT" sz="1600" dirty="0"/>
              <a:t>                                                                                	 </a:t>
            </a:r>
            <a:r>
              <a:rPr lang="pt-PT" altLang="pt-PT" sz="1200" dirty="0">
                <a:hlinkClick r:id="rId3"/>
              </a:rPr>
              <a:t>http://tinyurl.com/hvzprp6</a:t>
            </a:r>
            <a:r>
              <a:rPr lang="pt-PT" altLang="pt-PT" sz="1200" dirty="0"/>
              <a:t> </a:t>
            </a:r>
          </a:p>
        </p:txBody>
      </p:sp>
      <p:pic>
        <p:nvPicPr>
          <p:cNvPr id="14" name="video fly-1.mp4">
            <a:hlinkClick r:id="" action="ppaction://media"/>
            <a:extLst>
              <a:ext uri="{FF2B5EF4-FFF2-40B4-BE49-F238E27FC236}">
                <a16:creationId xmlns:a16="http://schemas.microsoft.com/office/drawing/2014/main" xmlns="" id="{725910E9-F6C0-4823-98E1-4ED7D4C7AC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038" y="2095500"/>
            <a:ext cx="47418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">
            <a:extLst>
              <a:ext uri="{FF2B5EF4-FFF2-40B4-BE49-F238E27FC236}">
                <a16:creationId xmlns:a16="http://schemas.microsoft.com/office/drawing/2014/main" xmlns="" id="{28F50323-28EC-4A95-85D9-D439AF12A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1905000"/>
            <a:ext cx="410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FF6600"/>
              </a:solidFill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931E75-A0B8-4C8F-8F01-49E9007A71DB}"/>
              </a:ext>
            </a:extLst>
          </p:cNvPr>
          <p:cNvSpPr txBox="1"/>
          <p:nvPr/>
        </p:nvSpPr>
        <p:spPr>
          <a:xfrm>
            <a:off x="7183438" y="315913"/>
            <a:ext cx="3124200" cy="227012"/>
          </a:xfrm>
          <a:prstGeom prst="rect">
            <a:avLst/>
          </a:prstGeom>
          <a:noFill/>
        </p:spPr>
        <p:txBody>
          <a:bodyPr wrap="none"/>
          <a:lstStyle/>
          <a:p>
            <a:pPr algn="r">
              <a:defRPr/>
            </a:pPr>
            <a:endParaRPr lang="en-US" sz="800" kern="0" spc="130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  <a:p>
            <a:pPr algn="r">
              <a:defRPr/>
            </a:pPr>
            <a:endParaRPr lang="en-US" sz="800" kern="0" spc="130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9222" name="Title 5">
            <a:extLst>
              <a:ext uri="{FF2B5EF4-FFF2-40B4-BE49-F238E27FC236}">
                <a16:creationId xmlns:a16="http://schemas.microsoft.com/office/drawing/2014/main" xmlns="" id="{F7850A22-15D5-4346-AACF-4656D1AD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7488"/>
            <a:ext cx="10972800" cy="1143000"/>
          </a:xfrm>
        </p:spPr>
        <p:txBody>
          <a:bodyPr/>
          <a:lstStyle/>
          <a:p>
            <a:r>
              <a:rPr lang="pt-PT" altLang="pt-PT" dirty="0"/>
              <a:t>Realidade virtual</a:t>
            </a:r>
          </a:p>
        </p:txBody>
      </p:sp>
      <p:sp>
        <p:nvSpPr>
          <p:cNvPr id="9223" name="Content Placeholder 6">
            <a:extLst>
              <a:ext uri="{FF2B5EF4-FFF2-40B4-BE49-F238E27FC236}">
                <a16:creationId xmlns:a16="http://schemas.microsoft.com/office/drawing/2014/main" xmlns="" id="{0DB32771-1F5D-4080-920D-82D03247D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pt-PT" altLang="pt-PT" sz="2400" dirty="0"/>
          </a:p>
          <a:p>
            <a:pPr lvl="1">
              <a:buFont typeface="Arial" panose="020B0604020202020204" pitchFamily="34" charset="0"/>
              <a:buNone/>
            </a:pPr>
            <a:endParaRPr lang="pt-PT" altLang="pt-PT" sz="2000" dirty="0"/>
          </a:p>
          <a:p>
            <a:pPr lvl="1">
              <a:buFont typeface="Arial" panose="020B0604020202020204" pitchFamily="34" charset="0"/>
              <a:buNone/>
            </a:pPr>
            <a:endParaRPr lang="pt-PT" altLang="pt-PT" sz="2000" dirty="0"/>
          </a:p>
          <a:p>
            <a:pPr lvl="1">
              <a:buFont typeface="Arial" panose="020B0604020202020204" pitchFamily="34" charset="0"/>
              <a:buNone/>
            </a:pPr>
            <a:endParaRPr lang="pt-PT" altLang="pt-PT" sz="2000" dirty="0"/>
          </a:p>
          <a:p>
            <a:pPr lvl="1">
              <a:buFont typeface="Arial" panose="020B0604020202020204" pitchFamily="34" charset="0"/>
              <a:buNone/>
            </a:pPr>
            <a:endParaRPr lang="pt-PT" altLang="pt-PT" sz="2000" dirty="0"/>
          </a:p>
          <a:p>
            <a:pPr lvl="1">
              <a:buFont typeface="Arial" panose="020B0604020202020204" pitchFamily="34" charset="0"/>
              <a:buNone/>
            </a:pPr>
            <a:r>
              <a:rPr lang="pt-PT" altLang="pt-PT" dirty="0"/>
              <a:t>Escalar</a:t>
            </a:r>
          </a:p>
          <a:p>
            <a:pPr lvl="2">
              <a:buFont typeface="Arial" panose="020B0604020202020204" pitchFamily="34" charset="0"/>
              <a:buNone/>
            </a:pPr>
            <a:endParaRPr lang="pt-PT" altLang="pt-PT" sz="2000" dirty="0"/>
          </a:p>
          <a:p>
            <a:pPr lvl="1">
              <a:buFont typeface="Arial" panose="020B0604020202020204" pitchFamily="34" charset="0"/>
              <a:buNone/>
            </a:pPr>
            <a:endParaRPr lang="pt-PT" altLang="pt-PT" sz="2000" dirty="0"/>
          </a:p>
          <a:p>
            <a:pPr lvl="1">
              <a:buFont typeface="Arial" panose="020B0604020202020204" pitchFamily="34" charset="0"/>
              <a:buNone/>
            </a:pPr>
            <a:endParaRPr lang="pt-PT" altLang="pt-PT" sz="2000" dirty="0"/>
          </a:p>
          <a:p>
            <a:pPr lvl="1">
              <a:buFont typeface="Arial" panose="020B0604020202020204" pitchFamily="34" charset="0"/>
              <a:buNone/>
            </a:pPr>
            <a:r>
              <a:rPr lang="pt-PT" altLang="pt-PT" dirty="0"/>
              <a:t>Utilização de filtros</a:t>
            </a:r>
          </a:p>
        </p:txBody>
      </p:sp>
      <p:pic>
        <p:nvPicPr>
          <p:cNvPr id="9224" name="Picture 2">
            <a:extLst>
              <a:ext uri="{FF2B5EF4-FFF2-40B4-BE49-F238E27FC236}">
                <a16:creationId xmlns:a16="http://schemas.microsoft.com/office/drawing/2014/main" xmlns="" id="{3C2F8AE2-8A41-4760-A260-F0A6AD6D5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514601"/>
            <a:ext cx="3687763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">
            <a:extLst>
              <a:ext uri="{FF2B5EF4-FFF2-40B4-BE49-F238E27FC236}">
                <a16:creationId xmlns:a16="http://schemas.microsoft.com/office/drawing/2014/main" xmlns="" id="{C3715CA8-B2D9-4475-BAF5-D5D99CA9D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1905000"/>
            <a:ext cx="410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FF6600"/>
              </a:solidFill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BFB8A5-EA2F-42EA-BC18-7AED180B90B8}"/>
              </a:ext>
            </a:extLst>
          </p:cNvPr>
          <p:cNvSpPr txBox="1"/>
          <p:nvPr/>
        </p:nvSpPr>
        <p:spPr>
          <a:xfrm>
            <a:off x="7183438" y="315913"/>
            <a:ext cx="3124200" cy="227012"/>
          </a:xfrm>
          <a:prstGeom prst="rect">
            <a:avLst/>
          </a:prstGeom>
          <a:noFill/>
        </p:spPr>
        <p:txBody>
          <a:bodyPr wrap="none"/>
          <a:lstStyle/>
          <a:p>
            <a:pPr algn="r">
              <a:defRPr/>
            </a:pPr>
            <a:endParaRPr lang="en-US" sz="800" kern="0" spc="130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  <a:p>
            <a:pPr algn="r">
              <a:defRPr/>
            </a:pPr>
            <a:endParaRPr lang="en-US" sz="800" kern="0" spc="130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0246" name="Title 5">
            <a:extLst>
              <a:ext uri="{FF2B5EF4-FFF2-40B4-BE49-F238E27FC236}">
                <a16:creationId xmlns:a16="http://schemas.microsoft.com/office/drawing/2014/main" xmlns="" id="{750C5010-C43B-4535-B47B-5C470465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Realidade virtual</a:t>
            </a:r>
            <a:br>
              <a:rPr lang="pt-PT" altLang="pt-PT" dirty="0"/>
            </a:br>
            <a:r>
              <a:rPr lang="pt-PT" altLang="pt-PT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experiências colectivas</a:t>
            </a:r>
          </a:p>
        </p:txBody>
      </p:sp>
      <p:sp>
        <p:nvSpPr>
          <p:cNvPr id="10247" name="Content Placeholder 6">
            <a:extLst>
              <a:ext uri="{FF2B5EF4-FFF2-40B4-BE49-F238E27FC236}">
                <a16:creationId xmlns:a16="http://schemas.microsoft.com/office/drawing/2014/main" xmlns="" id="{E01297F7-D995-4C52-9DF0-C053AA772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None/>
            </a:pPr>
            <a:endParaRPr lang="pt-PT" altLang="pt-PT" dirty="0"/>
          </a:p>
          <a:p>
            <a:pPr lvl="1">
              <a:buFont typeface="Arial" panose="020B0604020202020204" pitchFamily="34" charset="0"/>
              <a:buNone/>
            </a:pPr>
            <a:endParaRPr lang="pt-PT" altLang="pt-PT" sz="2000" dirty="0"/>
          </a:p>
          <a:p>
            <a:pPr lvl="1">
              <a:buFont typeface="Arial" panose="020B0604020202020204" pitchFamily="34" charset="0"/>
              <a:buNone/>
            </a:pPr>
            <a:endParaRPr lang="pt-PT" altLang="pt-PT" sz="2000" dirty="0"/>
          </a:p>
          <a:p>
            <a:pPr lvl="1">
              <a:buFont typeface="Arial" panose="020B0604020202020204" pitchFamily="34" charset="0"/>
              <a:buNone/>
            </a:pPr>
            <a:endParaRPr lang="pt-PT" altLang="pt-PT" sz="2400" dirty="0"/>
          </a:p>
          <a:p>
            <a:pPr lvl="1">
              <a:buFont typeface="Arial" panose="020B0604020202020204" pitchFamily="34" charset="0"/>
              <a:buNone/>
            </a:pPr>
            <a:endParaRPr lang="pt-PT" altLang="pt-PT" sz="2400" dirty="0"/>
          </a:p>
          <a:p>
            <a:pPr lvl="1">
              <a:buFont typeface="Arial" panose="020B0604020202020204" pitchFamily="34" charset="0"/>
              <a:buNone/>
            </a:pPr>
            <a:r>
              <a:rPr lang="pt-PT" altLang="pt-PT" sz="2400" dirty="0"/>
              <a:t>Disney Cruise,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pt-PT" altLang="pt-PT" sz="2400" dirty="0"/>
              <a:t>2013, EUA</a:t>
            </a:r>
          </a:p>
          <a:p>
            <a:pPr lvl="1">
              <a:buFont typeface="Arial" panose="020B0604020202020204" pitchFamily="34" charset="0"/>
              <a:buNone/>
            </a:pPr>
            <a:endParaRPr lang="pt-PT" altLang="pt-PT" sz="2400" dirty="0"/>
          </a:p>
          <a:p>
            <a:pPr lvl="1">
              <a:buFont typeface="Arial" panose="020B0604020202020204" pitchFamily="34" charset="0"/>
              <a:buNone/>
            </a:pPr>
            <a:endParaRPr lang="pt-PT" altLang="pt-PT" sz="2400" dirty="0"/>
          </a:p>
          <a:p>
            <a:pPr>
              <a:buFont typeface="Arial" panose="020B0604020202020204" pitchFamily="34" charset="0"/>
              <a:buNone/>
            </a:pPr>
            <a:endParaRPr lang="pt-PT" altLang="pt-PT" sz="2000" dirty="0"/>
          </a:p>
        </p:txBody>
      </p:sp>
      <p:pic>
        <p:nvPicPr>
          <p:cNvPr id="10" name="disney cruise.mp4">
            <a:hlinkClick r:id="" action="ppaction://media"/>
            <a:extLst>
              <a:ext uri="{FF2B5EF4-FFF2-40B4-BE49-F238E27FC236}">
                <a16:creationId xmlns:a16="http://schemas.microsoft.com/office/drawing/2014/main" xmlns="" id="{12436C82-A4A0-4F46-B102-35B9A1157E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4800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https://i.vimeocdn.com/video/479607637_295x166.jpg">
            <a:extLst>
              <a:ext uri="{FF2B5EF4-FFF2-40B4-BE49-F238E27FC236}">
                <a16:creationId xmlns:a16="http://schemas.microsoft.com/office/drawing/2014/main" xmlns="" id="{11810A04-A857-4972-875C-13AA002B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36837"/>
            <a:ext cx="480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10">
            <a:extLst>
              <a:ext uri="{FF2B5EF4-FFF2-40B4-BE49-F238E27FC236}">
                <a16:creationId xmlns:a16="http://schemas.microsoft.com/office/drawing/2014/main" xmlns="" id="{DDA921B5-CBCC-4782-87FC-F79EFA579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5562601"/>
            <a:ext cx="2155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PT" sz="1200">
                <a:solidFill>
                  <a:prstClr val="black"/>
                </a:solidFill>
                <a:cs typeface="Arial" panose="020B0604020202020204" pitchFamily="34" charset="0"/>
                <a:hlinkClick r:id="rId6"/>
              </a:rPr>
              <a:t>https://vimeo.com/98774378</a:t>
            </a:r>
            <a:r>
              <a:rPr lang="pt-PT" altLang="pt-PT" sz="12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">
            <a:extLst>
              <a:ext uri="{FF2B5EF4-FFF2-40B4-BE49-F238E27FC236}">
                <a16:creationId xmlns:a16="http://schemas.microsoft.com/office/drawing/2014/main" xmlns="" id="{7E3976A1-BF48-4679-97C1-DC736C21B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1905000"/>
            <a:ext cx="410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FF6600"/>
              </a:solidFill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FA7B71-0CA4-4C90-B696-26F26E5DE588}"/>
              </a:ext>
            </a:extLst>
          </p:cNvPr>
          <p:cNvSpPr txBox="1"/>
          <p:nvPr/>
        </p:nvSpPr>
        <p:spPr>
          <a:xfrm>
            <a:off x="7183438" y="315913"/>
            <a:ext cx="3124200" cy="227012"/>
          </a:xfrm>
          <a:prstGeom prst="rect">
            <a:avLst/>
          </a:prstGeom>
          <a:noFill/>
        </p:spPr>
        <p:txBody>
          <a:bodyPr wrap="none"/>
          <a:lstStyle/>
          <a:p>
            <a:pPr algn="r">
              <a:defRPr/>
            </a:pPr>
            <a:endParaRPr lang="en-US" sz="800" kern="0" spc="130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  <a:p>
            <a:pPr algn="r">
              <a:defRPr/>
            </a:pPr>
            <a:endParaRPr lang="en-US" sz="800" kern="0" spc="130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1270" name="Title 5">
            <a:extLst>
              <a:ext uri="{FF2B5EF4-FFF2-40B4-BE49-F238E27FC236}">
                <a16:creationId xmlns:a16="http://schemas.microsoft.com/office/drawing/2014/main" xmlns="" id="{9902EFB3-C0D0-4F3F-968C-29A7B69E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Realidade virtual</a:t>
            </a:r>
            <a:br>
              <a:rPr lang="pt-PT" altLang="pt-PT" dirty="0"/>
            </a:br>
            <a:r>
              <a:rPr lang="pt-PT" altLang="pt-PT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experiências colectivas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7F6DF37-F0E2-4F81-9D3D-F4A09A483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855" y="1600200"/>
            <a:ext cx="9130145" cy="5029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pt-PT" sz="1600" dirty="0"/>
          </a:p>
          <a:p>
            <a:pPr>
              <a:buFont typeface="Arial" panose="020B0604020202020204" pitchFamily="34" charset="0"/>
              <a:buNone/>
              <a:defRPr/>
            </a:pPr>
            <a:endParaRPr lang="pt-PT" sz="2000" dirty="0"/>
          </a:p>
          <a:p>
            <a:pPr>
              <a:buFont typeface="Arial" panose="020B0604020202020204" pitchFamily="34" charset="0"/>
              <a:buNone/>
              <a:defRPr/>
            </a:pPr>
            <a:endParaRPr lang="pt-PT" sz="2000" dirty="0"/>
          </a:p>
          <a:p>
            <a:pPr>
              <a:buFont typeface="Arial" panose="020B0604020202020204" pitchFamily="34" charset="0"/>
              <a:buNone/>
              <a:defRPr/>
            </a:pPr>
            <a:endParaRPr lang="pt-PT" sz="2000" dirty="0"/>
          </a:p>
          <a:p>
            <a:pPr>
              <a:buFont typeface="Arial" panose="020B0604020202020204" pitchFamily="34" charset="0"/>
              <a:buNone/>
              <a:defRPr/>
            </a:pPr>
            <a:endParaRPr lang="pt-PT" sz="2000" dirty="0"/>
          </a:p>
          <a:p>
            <a:pPr lvl="1">
              <a:buFont typeface="Arial" panose="020B0604020202020204" pitchFamily="34" charset="0"/>
              <a:buNone/>
              <a:defRPr/>
            </a:pPr>
            <a:endParaRPr lang="pt-PT" sz="2000" dirty="0"/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pt-PT" sz="2400" dirty="0"/>
              <a:t>Coca-Cola World Cup 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pt-PT" sz="2400" dirty="0"/>
              <a:t>2014, Brasil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t-PT" sz="1600" dirty="0"/>
          </a:p>
          <a:p>
            <a:pPr marL="3408363" indent="-3408363">
              <a:buNone/>
              <a:defRPr/>
            </a:pPr>
            <a:r>
              <a:rPr lang="pt-PT" sz="1600" dirty="0"/>
              <a:t>	</a:t>
            </a:r>
            <a:r>
              <a:rPr lang="pt-PT" sz="1600" b="1" dirty="0"/>
              <a:t>                          </a:t>
            </a:r>
            <a:r>
              <a:rPr lang="pt-PT" sz="1200" dirty="0">
                <a:hlinkClick r:id="rId3"/>
              </a:rPr>
              <a:t>http://tinyurl.com/hlmjbbg</a:t>
            </a:r>
            <a:r>
              <a:rPr lang="pt-PT" sz="1200" dirty="0"/>
              <a:t>  </a:t>
            </a:r>
            <a:r>
              <a:rPr lang="pt-PT" sz="1600" dirty="0"/>
              <a:t>						</a:t>
            </a:r>
          </a:p>
        </p:txBody>
      </p:sp>
      <p:pic>
        <p:nvPicPr>
          <p:cNvPr id="10" name="Casa Coca-Cola 2014 powered by YDreams(ipad).mp4">
            <a:hlinkClick r:id="" action="ppaction://media"/>
            <a:extLst>
              <a:ext uri="{FF2B5EF4-FFF2-40B4-BE49-F238E27FC236}">
                <a16:creationId xmlns:a16="http://schemas.microsoft.com/office/drawing/2014/main" xmlns="" id="{C015CE95-B7AD-406C-A6B5-AB6F091307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819400"/>
            <a:ext cx="48307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https://i.ytimg.com/vi/gQt6Vw8nCjY/mqdefault.jpg">
            <a:extLst>
              <a:ext uri="{FF2B5EF4-FFF2-40B4-BE49-F238E27FC236}">
                <a16:creationId xmlns:a16="http://schemas.microsoft.com/office/drawing/2014/main" xmlns="" id="{B576BF04-FD05-4D35-BB41-C81D5354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882" y="2819400"/>
            <a:ext cx="4800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B560E0-6FCF-4623-A2E9-F4A106E8B13F}"/>
              </a:ext>
            </a:extLst>
          </p:cNvPr>
          <p:cNvSpPr txBox="1"/>
          <p:nvPr/>
        </p:nvSpPr>
        <p:spPr>
          <a:xfrm>
            <a:off x="5763491" y="6321623"/>
            <a:ext cx="4690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hlinkClick r:id="rId6"/>
              </a:rPr>
              <a:t>https://www.youtube.com/watch?v=gQt6Vw8nCjY</a:t>
            </a:r>
            <a:r>
              <a:rPr lang="pt-PT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951BF-7C91-4DA9-A02A-36AB9BEE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3A6DF0-E3CA-457A-80FD-F17A8D46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Os Mundos de hoje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O Mundo das ideias e dos dados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O Mundo virtual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Aumentando o Mundo real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133077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1A3E2-70D2-4144-81D9-38E5A6B0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900" dirty="0">
                <a:latin typeface="Arial" panose="020B0604020202020204" pitchFamily="34" charset="0"/>
                <a:cs typeface="Arial" panose="020B0604020202020204" pitchFamily="34" charset="0"/>
              </a:rPr>
              <a:t>Realidade aumentada</a:t>
            </a:r>
            <a:br>
              <a:rPr lang="pt-PT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baseada em marcas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xmlns="" id="{ADEDDDB6-80A6-435F-BE42-BF7F01A254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82888" y="1557338"/>
            <a:ext cx="6553200" cy="3535362"/>
          </a:xfrm>
          <a:noFill/>
        </p:spPr>
      </p:pic>
      <p:sp>
        <p:nvSpPr>
          <p:cNvPr id="6148" name="TextBox 4">
            <a:extLst>
              <a:ext uri="{FF2B5EF4-FFF2-40B4-BE49-F238E27FC236}">
                <a16:creationId xmlns:a16="http://schemas.microsoft.com/office/drawing/2014/main" xmlns="" id="{1912FA0F-D7DF-429A-8496-41A3C0EFC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589588"/>
            <a:ext cx="568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https://www.youtube.com/watch?v=jmrLAaF2DgA</a:t>
            </a:r>
            <a:r>
              <a:rPr lang="pt-PT" altLang="pt-PT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pt-PT" altLang="pt-PT" dirty="0">
                <a:solidFill>
                  <a:prstClr val="black"/>
                </a:solidFill>
                <a:cs typeface="Arial" panose="020B0604020202020204" pitchFamily="34" charset="0"/>
                <a:hlinkClick r:id="rId4"/>
              </a:rPr>
              <a:t>https://www.youtube.com/watch?v=rB3Yn1mCo8k</a:t>
            </a:r>
            <a:r>
              <a:rPr lang="pt-PT" altLang="pt-PT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pt-PT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1AB4D-6705-4A2E-AC86-52C1F4AA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457199"/>
            <a:ext cx="10972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PT" sz="4900" dirty="0">
                <a:latin typeface="Arial" panose="020B0604020202020204" pitchFamily="34" charset="0"/>
                <a:cs typeface="Arial" panose="020B0604020202020204" pitchFamily="34" charset="0"/>
              </a:rPr>
              <a:t>Realidade aumentada</a:t>
            </a:r>
            <a:br>
              <a:rPr lang="pt-PT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marcas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xmlns="" id="{A7717437-2640-4D57-B12A-F01075566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32176" y="1484313"/>
            <a:ext cx="5184775" cy="3649662"/>
          </a:xfrm>
          <a:noFill/>
        </p:spPr>
      </p:pic>
      <p:sp>
        <p:nvSpPr>
          <p:cNvPr id="7173" name="TextBox 7">
            <a:extLst>
              <a:ext uri="{FF2B5EF4-FFF2-40B4-BE49-F238E27FC236}">
                <a16:creationId xmlns:a16="http://schemas.microsoft.com/office/drawing/2014/main" xmlns="" id="{82E836FB-826D-4A1F-8316-C4BA0B5EB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5589589"/>
            <a:ext cx="4392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https://www.youtube.com/watch?v=qXcIZ1R68SQ</a:t>
            </a:r>
            <a:r>
              <a:rPr lang="pt-PT" altLang="pt-PT" sz="16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4" name="TextBox 8">
            <a:extLst>
              <a:ext uri="{FF2B5EF4-FFF2-40B4-BE49-F238E27FC236}">
                <a16:creationId xmlns:a16="http://schemas.microsoft.com/office/drawing/2014/main" xmlns="" id="{149CC133-7132-4BA1-BA27-A9AC8BCE3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5876925"/>
            <a:ext cx="4391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>
                <a:solidFill>
                  <a:prstClr val="black"/>
                </a:solidFill>
                <a:cs typeface="Arial" panose="020B0604020202020204" pitchFamily="34" charset="0"/>
                <a:hlinkClick r:id="rId4"/>
              </a:rPr>
              <a:t> https://www.youtube.com/watch?v=XlYxEbznsfU</a:t>
            </a:r>
            <a:r>
              <a:rPr lang="pt-PT" altLang="pt-PT" sz="16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20283-3D05-4D64-81FB-DFBCE433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Realidade aumentada</a:t>
            </a:r>
            <a:b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marcas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xmlns="" id="{9F6AF4BB-6705-4161-AA4B-D1EBF9DA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420939"/>
            <a:ext cx="309721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D5128ACC-0B17-4104-A40D-30E9C6FAE5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72038" y="2420939"/>
            <a:ext cx="3041650" cy="1728787"/>
          </a:xfrm>
          <a:noFill/>
        </p:spPr>
      </p:pic>
      <p:sp>
        <p:nvSpPr>
          <p:cNvPr id="12293" name="TextBox 8">
            <a:extLst>
              <a:ext uri="{FF2B5EF4-FFF2-40B4-BE49-F238E27FC236}">
                <a16:creationId xmlns:a16="http://schemas.microsoft.com/office/drawing/2014/main" xmlns="" id="{ED1E7553-984A-444B-8A62-AC962EB7B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4797426"/>
            <a:ext cx="280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400">
                <a:solidFill>
                  <a:prstClr val="black"/>
                </a:solidFill>
                <a:cs typeface="Arial" panose="020B0604020202020204" pitchFamily="34" charset="0"/>
                <a:hlinkClick r:id="rId4"/>
              </a:rPr>
              <a:t>https://vimeo.com/8487908</a:t>
            </a:r>
            <a:r>
              <a:rPr lang="pt-PT" altLang="pt-PT" sz="14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294" name="Picture 9" descr="cannes.jpg">
            <a:extLst>
              <a:ext uri="{FF2B5EF4-FFF2-40B4-BE49-F238E27FC236}">
                <a16:creationId xmlns:a16="http://schemas.microsoft.com/office/drawing/2014/main" xmlns="" id="{295FFA1E-EEB7-48E9-AAA3-B08B9868C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420939"/>
            <a:ext cx="2305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1">
            <a:extLst>
              <a:ext uri="{FF2B5EF4-FFF2-40B4-BE49-F238E27FC236}">
                <a16:creationId xmlns:a16="http://schemas.microsoft.com/office/drawing/2014/main" xmlns="" id="{E6A36B6A-FD86-49C8-9A55-1160FA972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581525"/>
            <a:ext cx="20875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400">
                <a:solidFill>
                  <a:prstClr val="black"/>
                </a:solidFill>
                <a:cs typeface="Arial" panose="020B0604020202020204" pitchFamily="34" charset="0"/>
                <a:hlinkClick r:id="rId6"/>
              </a:rPr>
              <a:t>https://www.youtube.com/watch?v=CmphF7SMkK4</a:t>
            </a:r>
            <a:r>
              <a:rPr lang="pt-PT" altLang="pt-PT" sz="14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2296" name="TextBox 12">
            <a:extLst>
              <a:ext uri="{FF2B5EF4-FFF2-40B4-BE49-F238E27FC236}">
                <a16:creationId xmlns:a16="http://schemas.microsoft.com/office/drawing/2014/main" xmlns="" id="{9E59C853-2102-49AD-AFD6-EAAEF668D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4724401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400">
                <a:solidFill>
                  <a:prstClr val="black"/>
                </a:solidFill>
                <a:cs typeface="Arial" panose="020B0604020202020204" pitchFamily="34" charset="0"/>
                <a:hlinkClick r:id="rId7"/>
              </a:rPr>
              <a:t>https://www.youtube.com/watch?v=eM_cv3blX_w</a:t>
            </a:r>
            <a:r>
              <a:rPr lang="pt-PT" altLang="pt-PT" sz="14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6CC61FF0-0A6D-45AC-B142-45FF033E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>
                <a:latin typeface="Arial" panose="020B0604020202020204" pitchFamily="34" charset="0"/>
                <a:cs typeface="Arial" panose="020B0604020202020204" pitchFamily="34" charset="0"/>
              </a:rPr>
              <a:t>Realidade aumentada</a:t>
            </a:r>
            <a:br>
              <a:rPr lang="pt-PT" altLang="pt-P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pt-P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ortodoxa</a:t>
            </a:r>
          </a:p>
        </p:txBody>
      </p:sp>
      <p:pic>
        <p:nvPicPr>
          <p:cNvPr id="15363" name="Picture 4" descr="cisco ydreams.jpg">
            <a:extLst>
              <a:ext uri="{FF2B5EF4-FFF2-40B4-BE49-F238E27FC236}">
                <a16:creationId xmlns:a16="http://schemas.microsoft.com/office/drawing/2014/main" xmlns="" id="{D1F42EF1-4939-4E0C-892D-C21C54304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79650" y="2420938"/>
            <a:ext cx="2808288" cy="2106612"/>
          </a:xfrm>
          <a:noFill/>
        </p:spPr>
      </p:pic>
      <p:sp>
        <p:nvSpPr>
          <p:cNvPr id="15364" name="TextBox 4">
            <a:extLst>
              <a:ext uri="{FF2B5EF4-FFF2-40B4-BE49-F238E27FC236}">
                <a16:creationId xmlns:a16="http://schemas.microsoft.com/office/drawing/2014/main" xmlns="" id="{0BFDC3C6-DFD4-48F0-A931-5882198D8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013325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https://www.youtube.com/watch?v=0qhyjnD0R4Y</a:t>
            </a:r>
            <a:r>
              <a:rPr lang="pt-PT" altLang="pt-PT" sz="16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xmlns="" id="{03F32A9F-30C1-47F4-B786-91DDC990E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301" y="2276476"/>
            <a:ext cx="235267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6">
            <a:extLst>
              <a:ext uri="{FF2B5EF4-FFF2-40B4-BE49-F238E27FC236}">
                <a16:creationId xmlns:a16="http://schemas.microsoft.com/office/drawing/2014/main" xmlns="" id="{B14CBC8E-7F74-49C5-95F6-994FAB299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5013325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>
                <a:solidFill>
                  <a:prstClr val="black"/>
                </a:solidFill>
                <a:cs typeface="Arial" panose="020B0604020202020204" pitchFamily="34" charset="0"/>
                <a:hlinkClick r:id="rId5"/>
              </a:rPr>
              <a:t>https://www.youtube.com/watch?v=bzDIJ6TTc6w</a:t>
            </a:r>
            <a:r>
              <a:rPr lang="pt-PT" altLang="pt-PT" sz="16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367" name="Picture 7" descr="facade.jpg">
            <a:extLst>
              <a:ext uri="{FF2B5EF4-FFF2-40B4-BE49-F238E27FC236}">
                <a16:creationId xmlns:a16="http://schemas.microsoft.com/office/drawing/2014/main" xmlns="" id="{07975CEB-6163-4F41-AF01-F8AF2457CE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226" y="24923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8">
            <a:extLst>
              <a:ext uri="{FF2B5EF4-FFF2-40B4-BE49-F238E27FC236}">
                <a16:creationId xmlns:a16="http://schemas.microsoft.com/office/drawing/2014/main" xmlns="" id="{1DF16277-9ED6-4FCF-8688-7E4B6C13D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5013325"/>
            <a:ext cx="2303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>
                <a:solidFill>
                  <a:prstClr val="black"/>
                </a:solidFill>
                <a:cs typeface="Arial" panose="020B0604020202020204" pitchFamily="34" charset="0"/>
                <a:hlinkClick r:id="rId7"/>
              </a:rPr>
              <a:t>https://www.youtube.com/watch?v=JYcL_seW3fY</a:t>
            </a:r>
            <a:r>
              <a:rPr lang="pt-PT" altLang="pt-PT" sz="16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260EF-DD59-46FD-8418-FDF3148B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900" dirty="0">
                <a:latin typeface="Arial" panose="020B0604020202020204" pitchFamily="34" charset="0"/>
                <a:cs typeface="Arial" panose="020B0604020202020204" pitchFamily="34" charset="0"/>
              </a:rPr>
              <a:t>Realidade aumentada</a:t>
            </a:r>
            <a:br>
              <a:rPr lang="pt-PT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aditiva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8195" name="Picture 4" descr="C:\Users\enobre\Desktop\ARomni\App's\myAR.Effects\Tito8.jpg">
            <a:extLst>
              <a:ext uri="{FF2B5EF4-FFF2-40B4-BE49-F238E27FC236}">
                <a16:creationId xmlns:a16="http://schemas.microsoft.com/office/drawing/2014/main" xmlns="" id="{C9BA42C4-232D-48FC-BE07-1A7BDC48C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40014" y="1628775"/>
            <a:ext cx="3133725" cy="333375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196" name="Picture 4" descr="C:\Users\enobre\Desktop\ARomni\App's\myAR.Sketch\Ilustrações\Tito13.jpg">
            <a:extLst>
              <a:ext uri="{FF2B5EF4-FFF2-40B4-BE49-F238E27FC236}">
                <a16:creationId xmlns:a16="http://schemas.microsoft.com/office/drawing/2014/main" xmlns="" id="{5B63D624-01B0-4FD2-B410-DBDD751DD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9139"/>
            <a:ext cx="40132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197" name="TextBox 5">
            <a:extLst>
              <a:ext uri="{FF2B5EF4-FFF2-40B4-BE49-F238E27FC236}">
                <a16:creationId xmlns:a16="http://schemas.microsoft.com/office/drawing/2014/main" xmlns="" id="{C410B529-A927-4C7A-BA45-0D32FA6E9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732464"/>
            <a:ext cx="4032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u="sng">
                <a:solidFill>
                  <a:prstClr val="black"/>
                </a:solidFill>
                <a:cs typeface="Arial" panose="020B0604020202020204" pitchFamily="34" charset="0"/>
                <a:hlinkClick r:id="rId4"/>
              </a:rPr>
              <a:t>https://www.youtube.com/watch?v=FfiXhOmw2Rs</a:t>
            </a:r>
            <a:endParaRPr lang="pt-PT" altLang="pt-PT" sz="16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xmlns="" id="{B383BF96-CA1A-4C46-A403-21243E8A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732464"/>
            <a:ext cx="3744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>
                <a:solidFill>
                  <a:prstClr val="black"/>
                </a:solidFill>
                <a:cs typeface="Arial" panose="020B0604020202020204" pitchFamily="34" charset="0"/>
                <a:hlinkClick r:id="rId5"/>
              </a:rPr>
              <a:t>https://www.youtube.com/watch?v=me3J2l7tc70&amp;feature=youtu.be</a:t>
            </a:r>
            <a:endParaRPr lang="pt-PT" altLang="pt-PT" sz="16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A094C4-45E6-4448-A386-BC333FD5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900" dirty="0">
                <a:latin typeface="Arial" panose="020B0604020202020204" pitchFamily="34" charset="0"/>
                <a:cs typeface="Arial" panose="020B0604020202020204" pitchFamily="34" charset="0"/>
              </a:rPr>
              <a:t>Realidade aumentada</a:t>
            </a:r>
            <a:br>
              <a:rPr lang="pt-PT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indexando o Mundo com ARIA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xmlns="" id="{77835D2B-2771-471F-A3E4-F8117FFB5D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1" y="2349500"/>
            <a:ext cx="4486275" cy="2667000"/>
          </a:xfrm>
          <a:noFill/>
        </p:spPr>
      </p:pic>
      <p:pic>
        <p:nvPicPr>
          <p:cNvPr id="9220" name="Picture 1">
            <a:extLst>
              <a:ext uri="{FF2B5EF4-FFF2-40B4-BE49-F238E27FC236}">
                <a16:creationId xmlns:a16="http://schemas.microsoft.com/office/drawing/2014/main" xmlns="" id="{3ED524A4-E0D7-401C-A2D1-F83B12764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914" y="2349501"/>
            <a:ext cx="47640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>
            <a:extLst>
              <a:ext uri="{FF2B5EF4-FFF2-40B4-BE49-F238E27FC236}">
                <a16:creationId xmlns:a16="http://schemas.microsoft.com/office/drawing/2014/main" xmlns="" id="{94D6E543-FA09-4CDF-B98F-817A88C9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5589588"/>
            <a:ext cx="4608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altLang="pt-PT" u="sng" dirty="0">
              <a:solidFill>
                <a:prstClr val="black"/>
              </a:solidFill>
              <a:cs typeface="Arial" panose="020B0604020202020204" pitchFamily="34" charset="0"/>
              <a:hlinkClick r:id="rId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u="sng" dirty="0">
                <a:solidFill>
                  <a:prstClr val="black"/>
                </a:solidFill>
                <a:cs typeface="Arial" panose="020B0604020202020204" pitchFamily="34" charset="0"/>
                <a:hlinkClick r:id="rId4"/>
              </a:rPr>
              <a:t>https://youtu.be/TSWZLUv-vhk</a:t>
            </a:r>
            <a:endParaRPr lang="pt-PT" altLang="pt-PT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89B96453-86C8-4969-A0D3-E74A9ED2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404813"/>
            <a:ext cx="8229600" cy="1143000"/>
          </a:xfrm>
        </p:spPr>
        <p:txBody>
          <a:bodyPr/>
          <a:lstStyle/>
          <a:p>
            <a:r>
              <a:rPr lang="pt-PT" altLang="pt-PT" dirty="0"/>
              <a:t>Realidade aumentada</a:t>
            </a:r>
            <a:r>
              <a:rPr lang="pt-PT" altLang="pt-PT" sz="3200" dirty="0"/>
              <a:t/>
            </a:r>
            <a:br>
              <a:rPr lang="pt-PT" altLang="pt-PT" sz="3200" dirty="0"/>
            </a:br>
            <a:r>
              <a:rPr lang="pt-PT" altLang="pt-PT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indexando o Mundo com ARIA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xmlns="" id="{6972BB0D-6AC3-4AAD-880D-82AFBECAE0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87939" y="1919288"/>
            <a:ext cx="1944687" cy="4938712"/>
          </a:xfrm>
          <a:noFill/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xmlns="" id="{ACD8841F-58E0-4EF2-8158-32D38EC0F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844676"/>
            <a:ext cx="25733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xmlns="" id="{FD7DD300-CD90-413A-A2FD-8C15E27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773238"/>
            <a:ext cx="268446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FEAEBCA8-97B1-4CCC-88CE-5656298A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Realidade aumentada</a:t>
            </a:r>
            <a:r>
              <a:rPr lang="pt-PT" altLang="pt-PT" sz="3200" dirty="0"/>
              <a:t/>
            </a:r>
            <a:br>
              <a:rPr lang="pt-PT" altLang="pt-PT" sz="3200" dirty="0"/>
            </a:br>
            <a:r>
              <a:rPr lang="pt-PT" altLang="pt-PT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indexando o Mundo com o ARIA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xmlns="" id="{F9812E17-7EAA-4B87-A1E4-7132211E5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268413"/>
            <a:ext cx="8229600" cy="452596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pt-PT" altLang="pt-PT" sz="1800" dirty="0"/>
          </a:p>
          <a:p>
            <a:pPr algn="ctr">
              <a:buFont typeface="Arial" panose="020B0604020202020204" pitchFamily="34" charset="0"/>
              <a:buNone/>
            </a:pPr>
            <a:r>
              <a:rPr lang="pt-PT" altLang="pt-PT" sz="1800" dirty="0"/>
              <a:t>“Augmented Positioning System” </a:t>
            </a:r>
            <a:endParaRPr lang="pt-PT" altLang="pt-PT" sz="1400" dirty="0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xmlns="" id="{A2DD37C3-5315-4910-97F8-BE06521B8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133601"/>
            <a:ext cx="377348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xmlns="" id="{C2CA6A2F-7AE3-4372-98DD-C08CD957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51" y="4779964"/>
            <a:ext cx="374491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>
            <a:extLst>
              <a:ext uri="{FF2B5EF4-FFF2-40B4-BE49-F238E27FC236}">
                <a16:creationId xmlns:a16="http://schemas.microsoft.com/office/drawing/2014/main" xmlns="" id="{11812F3A-89D6-4CC7-87FE-81CDBAE0A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133601"/>
            <a:ext cx="275113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>
            <a:extLst>
              <a:ext uri="{FF2B5EF4-FFF2-40B4-BE49-F238E27FC236}">
                <a16:creationId xmlns:a16="http://schemas.microsoft.com/office/drawing/2014/main" xmlns="" id="{A352F97F-3A8F-4B68-9D55-EF731B1D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768850"/>
            <a:ext cx="27368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95C93502-AE0A-4A50-B226-B27DC000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/>
              <a:t>Realidade aumentada</a:t>
            </a:r>
            <a:r>
              <a:rPr lang="pt-PT" altLang="pt-PT" sz="2800" dirty="0"/>
              <a:t/>
            </a:r>
            <a:br>
              <a:rPr lang="pt-PT" altLang="pt-PT" sz="2800" dirty="0"/>
            </a:br>
            <a:r>
              <a:rPr lang="pt-PT" altLang="pt-PT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indexando o Mundo com o ARIA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xmlns="" id="{8300B50B-91EF-44CF-A824-DA5F7A2D46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40463" y="2565401"/>
            <a:ext cx="3867150" cy="3019425"/>
          </a:xfrm>
          <a:noFill/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xmlns="" id="{E2AB1FA9-F42B-438C-B4FA-E5377FFF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857377"/>
            <a:ext cx="3876594" cy="27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xmlns="" id="{ACF07C98-DFD3-445F-AE63-FC5C938B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114" y="5805489"/>
            <a:ext cx="74183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3B6E24-1EDB-4922-B7A0-0192BC6944AE}"/>
              </a:ext>
            </a:extLst>
          </p:cNvPr>
          <p:cNvSpPr txBox="1"/>
          <p:nvPr/>
        </p:nvSpPr>
        <p:spPr>
          <a:xfrm>
            <a:off x="1925783" y="1989138"/>
            <a:ext cx="5106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dirty="0">
                <a:solidFill>
                  <a:prstClr val="black"/>
                </a:solidFill>
                <a:latin typeface="Calibri"/>
                <a:cs typeface="Arial" charset="0"/>
              </a:rPr>
              <a:t>A Internet dos Cidadãos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FC0FDB97-C0C4-4193-8E57-EE476FFE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/>
              <a:t>Realidade aumentada</a:t>
            </a:r>
            <a:r>
              <a:rPr lang="pt-PT" altLang="pt-PT" sz="2800" dirty="0"/>
              <a:t/>
            </a:r>
            <a:br>
              <a:rPr lang="pt-PT" altLang="pt-PT" sz="2800" dirty="0"/>
            </a:br>
            <a:r>
              <a:rPr lang="pt-PT" altLang="pt-PT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indexando o Mundo com o ARIA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xmlns="" id="{B0CFB89C-5C01-4093-AAA8-7199143B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1628776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400" dirty="0"/>
              <a:t>A Internet dos Cidadãos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PT" altLang="pt-PT" sz="2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400" dirty="0"/>
              <a:t>	</a:t>
            </a:r>
            <a:r>
              <a:rPr lang="pt-PT" altLang="pt-PT" sz="2000" dirty="0"/>
              <a:t>Democracia local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000" dirty="0"/>
              <a:t>	Media local*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000" dirty="0"/>
              <a:t>	Artistas e artesãos locais trabalhando para o Mundo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000" dirty="0"/>
              <a:t>	Poupança de energia e água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000" dirty="0"/>
              <a:t>	Redução, re-utilização e reciclagem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000" dirty="0"/>
              <a:t>	“Santuários”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000" dirty="0"/>
              <a:t>	Realização dos sonhos utópicos de Peter Kropotkin**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000" dirty="0"/>
              <a:t>	e Abbie Hoffman’s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000" dirty="0"/>
              <a:t>	</a:t>
            </a:r>
            <a:endParaRPr lang="pt-PT" altLang="pt-PT" sz="2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1600" dirty="0">
                <a:hlinkClick r:id="rId2"/>
              </a:rPr>
              <a:t>*</a:t>
            </a:r>
            <a:r>
              <a:rPr lang="pt-PT" altLang="pt-PT" sz="1400" dirty="0">
                <a:hlinkClick r:id="rId2"/>
              </a:rPr>
              <a:t>https://www.coindesk.com/insightful-ico-telecom-giant-telenor-wants-to-disrupt-media-with-tokens/</a:t>
            </a:r>
            <a:endParaRPr lang="pt-PT" altLang="pt-PT" sz="1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1400" dirty="0"/>
              <a:t>**</a:t>
            </a:r>
            <a:r>
              <a:rPr lang="pt-PT" altLang="pt-PT" sz="1400" u="sng" dirty="0">
                <a:hlinkClick r:id="rId3"/>
              </a:rPr>
              <a:t>http://www.ephemerajournal.org/contribution/peter-kropotkin%E2%80%99s-anarchist-vision-organization</a:t>
            </a:r>
            <a:endParaRPr lang="pt-PT" altLang="pt-PT" sz="1400" dirty="0"/>
          </a:p>
          <a:p>
            <a:pPr eaLnBrk="1" hangingPunct="1">
              <a:buFont typeface="Arial" panose="020B0604020202020204" pitchFamily="34" charset="0"/>
              <a:buNone/>
            </a:pPr>
            <a:endParaRPr lang="pt-PT" altLang="pt-PT" sz="1800" dirty="0"/>
          </a:p>
        </p:txBody>
      </p:sp>
      <p:pic>
        <p:nvPicPr>
          <p:cNvPr id="14340" name="Picture 3" descr="kropotkin.jpg">
            <a:extLst>
              <a:ext uri="{FF2B5EF4-FFF2-40B4-BE49-F238E27FC236}">
                <a16:creationId xmlns:a16="http://schemas.microsoft.com/office/drawing/2014/main" xmlns="" id="{8B93BEF9-117F-4DAC-9C1D-FDB2C8DEA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44675"/>
            <a:ext cx="2160588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upload.wikimedia.org/wikipedia/commons/1/15/1896_telephone.jpg">
            <a:extLst>
              <a:ext uri="{FF2B5EF4-FFF2-40B4-BE49-F238E27FC236}">
                <a16:creationId xmlns:a16="http://schemas.microsoft.com/office/drawing/2014/main" xmlns="" id="{A8338EA4-34F6-4A3C-9D77-69554088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2463" y="3252911"/>
            <a:ext cx="504738" cy="691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03930-C9B5-4C19-8206-08492E79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452438"/>
            <a:ext cx="7704137" cy="965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“A Grande Estagnação”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09AAAA4F-3FB9-4C62-B81E-FEAEB0844808}"/>
              </a:ext>
            </a:extLst>
          </p:cNvPr>
          <p:cNvCxnSpPr/>
          <p:nvPr/>
        </p:nvCxnSpPr>
        <p:spPr>
          <a:xfrm>
            <a:off x="2965451" y="4265613"/>
            <a:ext cx="62642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8ACECAD-1EAD-42CE-8C2B-34AC0866619D}"/>
              </a:ext>
            </a:extLst>
          </p:cNvPr>
          <p:cNvCxnSpPr/>
          <p:nvPr/>
        </p:nvCxnSpPr>
        <p:spPr>
          <a:xfrm>
            <a:off x="3602038" y="4071939"/>
            <a:ext cx="0" cy="384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70" name="TextBox 8">
            <a:extLst>
              <a:ext uri="{FF2B5EF4-FFF2-40B4-BE49-F238E27FC236}">
                <a16:creationId xmlns:a16="http://schemas.microsoft.com/office/drawing/2014/main" xmlns="" id="{1064C7F5-5FF9-48FF-B30C-770200D82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4592639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1900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F30F218-BB59-420A-8D29-305E9B011306}"/>
              </a:ext>
            </a:extLst>
          </p:cNvPr>
          <p:cNvCxnSpPr/>
          <p:nvPr/>
        </p:nvCxnSpPr>
        <p:spPr>
          <a:xfrm>
            <a:off x="3025775" y="4071939"/>
            <a:ext cx="0" cy="384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72" name="TextBox 10">
            <a:extLst>
              <a:ext uri="{FF2B5EF4-FFF2-40B4-BE49-F238E27FC236}">
                <a16:creationId xmlns:a16="http://schemas.microsoft.com/office/drawing/2014/main" xmlns="" id="{81F9AEE2-0148-4470-8FFF-26A46B10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6" y="4592639"/>
            <a:ext cx="65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1880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76B3559-4399-4FE0-A53C-447EC827EB91}"/>
              </a:ext>
            </a:extLst>
          </p:cNvPr>
          <p:cNvCxnSpPr/>
          <p:nvPr/>
        </p:nvCxnSpPr>
        <p:spPr>
          <a:xfrm>
            <a:off x="4129088" y="4083050"/>
            <a:ext cx="0" cy="382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74" name="TextBox 12">
            <a:extLst>
              <a:ext uri="{FF2B5EF4-FFF2-40B4-BE49-F238E27FC236}">
                <a16:creationId xmlns:a16="http://schemas.microsoft.com/office/drawing/2014/main" xmlns="" id="{D6BD9244-892D-437C-A372-2B7386F1B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603750"/>
            <a:ext cx="65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1920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75" name="Picture 2" descr="http://www.inventionreaction.com/images/articles/invention-of-the-automobile.jpg">
            <a:extLst>
              <a:ext uri="{FF2B5EF4-FFF2-40B4-BE49-F238E27FC236}">
                <a16:creationId xmlns:a16="http://schemas.microsoft.com/office/drawing/2014/main" xmlns="" id="{909ED751-653A-493A-968A-7084C5F0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750" y="2579689"/>
            <a:ext cx="7318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6" descr="http://www.wright-brothers.org/History_Wing/History_of_the_Airplane/Decade_After/Decade_After_Intro/Decade_After_Intro_images/1912-Royal-Aircraft-Factory-B-E-2c.jpg">
            <a:extLst>
              <a:ext uri="{FF2B5EF4-FFF2-40B4-BE49-F238E27FC236}">
                <a16:creationId xmlns:a16="http://schemas.microsoft.com/office/drawing/2014/main" xmlns="" id="{6DCD56A7-3F72-4B1E-82B7-C44A104F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389313"/>
            <a:ext cx="742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8" descr="https://i.ytimg.com/vi/0wkjlSZt0ko/hqdefault.jpg">
            <a:extLst>
              <a:ext uri="{FF2B5EF4-FFF2-40B4-BE49-F238E27FC236}">
                <a16:creationId xmlns:a16="http://schemas.microsoft.com/office/drawing/2014/main" xmlns="" id="{97D61D6A-77CF-4C31-8472-E6F9D77A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31" b="19002"/>
          <a:stretch>
            <a:fillRect/>
          </a:stretch>
        </p:blipFill>
        <p:spPr bwMode="auto">
          <a:xfrm>
            <a:off x="3541714" y="259080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0" descr="https://www.novartis.com/sites/www.novartis.com/files/styles/slideshow/public/field/slideshow-image/company-history-slideshow-%235.jpg?itok=_rhCa7oj">
            <a:extLst>
              <a:ext uri="{FF2B5EF4-FFF2-40B4-BE49-F238E27FC236}">
                <a16:creationId xmlns:a16="http://schemas.microsoft.com/office/drawing/2014/main" xmlns="" id="{D88F8A9B-4A2C-46A2-A0D6-04144082B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319463"/>
            <a:ext cx="5651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http://s3.amazonaws.com/s3.timetoast.com/public/uploads/photos/7993778/download.jpg?1478274984">
            <a:extLst>
              <a:ext uri="{FF2B5EF4-FFF2-40B4-BE49-F238E27FC236}">
                <a16:creationId xmlns:a16="http://schemas.microsoft.com/office/drawing/2014/main" xmlns="" id="{E8C04438-EB71-4D8C-B4A2-2520BB6C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540001"/>
            <a:ext cx="406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F595C22-D0C0-433C-A7F0-AFB74B7D3438}"/>
              </a:ext>
            </a:extLst>
          </p:cNvPr>
          <p:cNvCxnSpPr/>
          <p:nvPr/>
        </p:nvCxnSpPr>
        <p:spPr>
          <a:xfrm>
            <a:off x="6151563" y="4051300"/>
            <a:ext cx="0" cy="382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81" name="TextBox 16">
            <a:extLst>
              <a:ext uri="{FF2B5EF4-FFF2-40B4-BE49-F238E27FC236}">
                <a16:creationId xmlns:a16="http://schemas.microsoft.com/office/drawing/2014/main" xmlns="" id="{E91F889D-5203-45BD-95ED-5950C3497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13" y="4572000"/>
            <a:ext cx="65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1969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1398DD1-3667-4783-98B5-A5B893222DF4}"/>
              </a:ext>
            </a:extLst>
          </p:cNvPr>
          <p:cNvCxnSpPr/>
          <p:nvPr/>
        </p:nvCxnSpPr>
        <p:spPr>
          <a:xfrm>
            <a:off x="7585075" y="4083050"/>
            <a:ext cx="0" cy="382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83" name="TextBox 18">
            <a:extLst>
              <a:ext uri="{FF2B5EF4-FFF2-40B4-BE49-F238E27FC236}">
                <a16:creationId xmlns:a16="http://schemas.microsoft.com/office/drawing/2014/main" xmlns="" id="{99851303-96FD-4BB8-A80B-29FA16CE5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6" y="4603750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1980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8BEDA91-5923-4DF5-B431-1F11A68673EE}"/>
              </a:ext>
            </a:extLst>
          </p:cNvPr>
          <p:cNvCxnSpPr/>
          <p:nvPr/>
        </p:nvCxnSpPr>
        <p:spPr>
          <a:xfrm>
            <a:off x="8448675" y="4095751"/>
            <a:ext cx="0" cy="385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85" name="TextBox 20">
            <a:extLst>
              <a:ext uri="{FF2B5EF4-FFF2-40B4-BE49-F238E27FC236}">
                <a16:creationId xmlns:a16="http://schemas.microsoft.com/office/drawing/2014/main" xmlns="" id="{AD867493-627D-452F-B3C7-2067A96FC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26" y="4618039"/>
            <a:ext cx="65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1990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86" name="Picture 2" descr="https://www.geek.com/wp-content/uploads/2016/04/featured-2-625x352.jpg">
            <a:extLst>
              <a:ext uri="{FF2B5EF4-FFF2-40B4-BE49-F238E27FC236}">
                <a16:creationId xmlns:a16="http://schemas.microsoft.com/office/drawing/2014/main" xmlns="" id="{92966158-4474-4BF4-BC01-F9A292AF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251" y="2503489"/>
            <a:ext cx="15906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4" descr="https://s-media-cache-ak0.pinimg.com/originals/32/11/5a/32115ac00c8753aaa46aa175515f2e97.jpg">
            <a:extLst>
              <a:ext uri="{FF2B5EF4-FFF2-40B4-BE49-F238E27FC236}">
                <a16:creationId xmlns:a16="http://schemas.microsoft.com/office/drawing/2014/main" xmlns="" id="{4E597957-2C4B-4473-AF03-80C2C2E4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1" b="10509"/>
          <a:stretch>
            <a:fillRect/>
          </a:stretch>
        </p:blipFill>
        <p:spPr bwMode="auto">
          <a:xfrm>
            <a:off x="6913563" y="2392363"/>
            <a:ext cx="143351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6" descr="https://brandcdn.exacttarget.com/blog/uploads/2014/06/web_browser_w1024.jpeg">
            <a:extLst>
              <a:ext uri="{FF2B5EF4-FFF2-40B4-BE49-F238E27FC236}">
                <a16:creationId xmlns:a16="http://schemas.microsoft.com/office/drawing/2014/main" xmlns="" id="{179A118A-25D0-4D8B-9F24-A43FD1E6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2639" y="2278063"/>
            <a:ext cx="16541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6844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2F0C18-1FCB-4335-8F7A-4FD94D9B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“Links” aleatórios e inspiracionais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56201-D6B3-452A-AF6E-9208F6438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1600" dirty="0"/>
              <a:t>Algocracia</a:t>
            </a:r>
          </a:p>
          <a:p>
            <a:pPr marL="0" indent="0">
              <a:buNone/>
            </a:pPr>
            <a:r>
              <a:rPr lang="pt-PT" sz="1600" dirty="0">
                <a:hlinkClick r:id="rId2"/>
              </a:rPr>
              <a:t>https://hbr.org/2018/07/want-less-biased-decisions-use-algorithms</a:t>
            </a:r>
            <a:r>
              <a:rPr lang="pt-PT" sz="1600" dirty="0"/>
              <a:t> </a:t>
            </a:r>
          </a:p>
          <a:p>
            <a:pPr marL="0" indent="0">
              <a:buNone/>
            </a:pPr>
            <a:endParaRPr lang="pt-PT" sz="1600" dirty="0"/>
          </a:p>
          <a:p>
            <a:pPr marL="0" indent="0">
              <a:buNone/>
            </a:pPr>
            <a:r>
              <a:rPr lang="en-US" sz="1600" dirty="0" err="1"/>
              <a:t>Educação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Coreia</a:t>
            </a:r>
            <a:r>
              <a:rPr lang="en-US" sz="1600" dirty="0"/>
              <a:t> do Sul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https://community.computingatschool.org.uk/resources/5376/single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fr-FR" sz="1600" dirty="0"/>
              <a:t>Tour de France numa mesa</a:t>
            </a:r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https://mobile.twitter.com/KPP/status/1027914426899423232/video/1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Inteligência</a:t>
            </a:r>
            <a:r>
              <a:rPr lang="en-US" sz="1600" dirty="0"/>
              <a:t> artificial e </a:t>
            </a:r>
            <a:r>
              <a:rPr lang="en-US" sz="1600" dirty="0" err="1"/>
              <a:t>arte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https://www.youtube.com/watch?v=ii9qyjrhgcY&amp;feature=youtu.be</a:t>
            </a:r>
            <a:r>
              <a:rPr lang="en-US" sz="1600" dirty="0"/>
              <a:t> 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“Jet suits”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https://www.wired.com/story/how-much-power-does-it-take-to-fly-in-a-real-life-jet-suit?mbid=social_twitter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pt-PT" sz="1400" dirty="0"/>
          </a:p>
          <a:p>
            <a:pPr marL="0" indent="0">
              <a:buNone/>
            </a:pPr>
            <a:r>
              <a:rPr lang="pt-P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913908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8D2E5-37CC-4E3A-8E01-9D4400ED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“Links” aleatórios e inspiracionais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F8F8B4-FF1F-49EC-A1FB-596E6001A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AR/VR no cinema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https://twitter.com/tomemrich/status/1030153094460362752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“Google ads”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https://vimeo.com/162002683</a:t>
            </a:r>
            <a:r>
              <a:rPr lang="en-US" sz="1800" dirty="0"/>
              <a:t>  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https://www.youtube.com/watch?v=Zr4JwPb99qU&amp;feature=youtu.be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Lentes</a:t>
            </a:r>
            <a:r>
              <a:rPr lang="en-US" sz="1800" dirty="0"/>
              <a:t> </a:t>
            </a:r>
            <a:r>
              <a:rPr lang="en-US" sz="1800" dirty="0" err="1"/>
              <a:t>virão</a:t>
            </a:r>
            <a:r>
              <a:rPr lang="en-US" sz="1800" dirty="0"/>
              <a:t> </a:t>
            </a:r>
            <a:r>
              <a:rPr lang="en-US" sz="1800" dirty="0" err="1"/>
              <a:t>depois</a:t>
            </a:r>
            <a:r>
              <a:rPr lang="en-US" sz="1800" dirty="0"/>
              <a:t> dos </a:t>
            </a:r>
            <a:r>
              <a:rPr lang="en-US" sz="1800" dirty="0" err="1"/>
              <a:t>óculos</a:t>
            </a:r>
            <a:r>
              <a:rPr lang="en-US" sz="1800" dirty="0"/>
              <a:t> de </a:t>
            </a:r>
            <a:r>
              <a:rPr lang="en-US" sz="1800" dirty="0" err="1"/>
              <a:t>realidade</a:t>
            </a:r>
            <a:r>
              <a:rPr lang="en-US" sz="1800" dirty="0"/>
              <a:t> </a:t>
            </a:r>
            <a:r>
              <a:rPr lang="en-US" sz="1800" dirty="0" err="1"/>
              <a:t>aumentada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https://tinyurl.com/y92h6ajc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“Roy </a:t>
            </a:r>
            <a:r>
              <a:rPr lang="en-US" sz="1800" dirty="0" err="1"/>
              <a:t>Orbinson</a:t>
            </a:r>
            <a:r>
              <a:rPr lang="en-US" sz="1800" dirty="0"/>
              <a:t> Hologram Tour”</a:t>
            </a:r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https://www.cbc.ca/news/canada/toronto/roy-orbison-hologram-tour-1.4790231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3193953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A140D-6130-4CB4-91EF-57FFFB6E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“Links” aleatórios e inspiracionais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0BDD0E-3F46-4660-97F6-A928D02C7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/>
              <a:t>Surpresas</a:t>
            </a:r>
            <a:r>
              <a:rPr lang="en-US" sz="1800" dirty="0"/>
              <a:t> e “storytelling”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https://www.septembercfawkes.com/2017/12/5-types-of-surprises.html</a:t>
            </a:r>
            <a:r>
              <a:rPr lang="en-US" sz="1800" dirty="0"/>
              <a:t>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Máquinas</a:t>
            </a:r>
            <a:r>
              <a:rPr lang="en-US" sz="1800" dirty="0"/>
              <a:t> para </a:t>
            </a:r>
            <a:r>
              <a:rPr lang="en-US" sz="1800" dirty="0" err="1"/>
              <a:t>voar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https://medium.com/fast-company/meet-the-mad-geniuses-building-personal-flying-machines-d7d25961d0a0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/>
              <a:t> Realidade aumentada volumétrica</a:t>
            </a:r>
          </a:p>
          <a:p>
            <a:pPr marL="0" indent="0">
              <a:buNone/>
            </a:pPr>
            <a:r>
              <a:rPr lang="it-IT" sz="1800" dirty="0">
                <a:hlinkClick r:id="rId4"/>
              </a:rPr>
              <a:t>https://next.reality.news/news/vr-veteran-jaunt-develops-portable-3d-capture-service-for-volumetric-augmented-reality-content-0186833/</a:t>
            </a:r>
            <a:r>
              <a:rPr lang="it-IT" sz="1800" dirty="0"/>
              <a:t>  </a:t>
            </a:r>
          </a:p>
          <a:p>
            <a:pPr marL="0" indent="0">
              <a:buNone/>
            </a:pPr>
            <a:r>
              <a:rPr lang="it-IT" sz="1800" dirty="0">
                <a:hlinkClick r:id="rId5"/>
              </a:rPr>
              <a:t>https://twitter.com/Grahaphics/status/1037330897492692992</a:t>
            </a:r>
            <a:r>
              <a:rPr lang="it-IT" sz="1800" dirty="0"/>
              <a:t>  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en-US" sz="1800" dirty="0"/>
              <a:t>“Look Ma: three hands”</a:t>
            </a:r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https://futurism.com/robotic-limb-multitasking/</a:t>
            </a:r>
            <a:r>
              <a:rPr lang="en-US" sz="1800" dirty="0"/>
              <a:t>  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611482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5CC24-AC8B-4DFA-89A3-88AD619F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“Links” aleatórios e inspiracionais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161200-7F43-4136-ABDB-A88DEE91C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O </a:t>
            </a:r>
            <a:r>
              <a:rPr lang="en-US" sz="2000" dirty="0" err="1"/>
              <a:t>futuro</a:t>
            </a:r>
            <a:r>
              <a:rPr lang="en-US" sz="2000" dirty="0"/>
              <a:t> de </a:t>
            </a:r>
            <a:r>
              <a:rPr lang="en-US" sz="2000" dirty="0" err="1"/>
              <a:t>realidade</a:t>
            </a:r>
            <a:r>
              <a:rPr lang="en-US" sz="2000" dirty="0"/>
              <a:t> </a:t>
            </a:r>
            <a:r>
              <a:rPr lang="en-US" sz="2000" dirty="0" err="1"/>
              <a:t>aumentada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https://www.youtube.com/watch?v=cW1SaYHhxy0&amp;feature=youtu.be</a:t>
            </a:r>
            <a:r>
              <a:rPr lang="en-US" sz="2000" dirty="0"/>
              <a:t>  </a:t>
            </a:r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r>
              <a:rPr lang="pt-PT" sz="2000" dirty="0"/>
              <a:t>O futuro de robótica</a:t>
            </a:r>
          </a:p>
          <a:p>
            <a:pPr marL="0" indent="0">
              <a:buNone/>
            </a:pPr>
            <a:r>
              <a:rPr lang="pt-PT" sz="2000" dirty="0">
                <a:hlinkClick r:id="rId3"/>
              </a:rPr>
              <a:t>https://twitter.com/medialab/status/1045332971849428993</a:t>
            </a:r>
            <a:r>
              <a:rPr lang="pt-PT" sz="2000" dirty="0"/>
              <a:t>  </a:t>
            </a:r>
          </a:p>
          <a:p>
            <a:pPr marL="0" indent="0">
              <a:buNone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2249501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7775DC48-DC1D-4E20-B035-C401213D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xmlns="" id="{D5A08DB8-3DAD-4FFC-9FF3-FE9B8556E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pt-PT" altLang="pt-PT">
              <a:hlinkClick r:id="" action="ppaction://noaction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pt-PT" altLang="pt-PT">
              <a:hlinkClick r:id="" action="ppaction://noaction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t-PT" altLang="pt-PT" sz="2400">
                <a:hlinkClick r:id="rId2"/>
              </a:rPr>
              <a:t>asc@fct.unl.pt</a:t>
            </a:r>
            <a:endParaRPr lang="pt-PT" altLang="pt-PT" sz="2400"/>
          </a:p>
          <a:p>
            <a:pPr algn="ctr" eaLnBrk="1" hangingPunct="1">
              <a:buFont typeface="Arial" panose="020B0604020202020204" pitchFamily="34" charset="0"/>
              <a:buNone/>
            </a:pPr>
            <a:endParaRPr lang="pt-PT" altLang="pt-PT" sz="24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t-PT" altLang="pt-PT" sz="2400">
                <a:hlinkClick r:id="rId3"/>
              </a:rPr>
              <a:t>https://www.facebook.com/groups/183536175571026/</a:t>
            </a:r>
            <a:endParaRPr lang="pt-PT" altLang="pt-PT" sz="2400"/>
          </a:p>
          <a:p>
            <a:pPr algn="ctr" eaLnBrk="1" hangingPunct="1">
              <a:buFont typeface="Arial" panose="020B0604020202020204" pitchFamily="34" charset="0"/>
              <a:buNone/>
            </a:pPr>
            <a:endParaRPr lang="pt-PT" altLang="pt-PT" sz="24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t-PT" altLang="pt-PT" sz="2400">
                <a:hlinkClick r:id="rId4"/>
              </a:rPr>
              <a:t>http://ygroup.eu</a:t>
            </a:r>
            <a:endParaRPr lang="pt-PT" altLang="pt-PT" sz="24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t-PT" altLang="pt-PT" sz="2400">
                <a:hlinkClick r:id="rId5"/>
              </a:rPr>
              <a:t>www.aromni.com</a:t>
            </a:r>
            <a:r>
              <a:rPr lang="pt-PT" altLang="pt-PT" sz="2400"/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-oPG14Z4GwTY/U-EEhpAgLkI/AAAAAAAA2K4/tFAZnrKl2pE/s1600/Teenage+Boys+of+1945+(1).jpg">
            <a:extLst>
              <a:ext uri="{FF2B5EF4-FFF2-40B4-BE49-F238E27FC236}">
                <a16:creationId xmlns:a16="http://schemas.microsoft.com/office/drawing/2014/main" xmlns="" id="{C9A0A9F7-2996-42ED-9074-FB6FF38A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98" r="23134"/>
          <a:stretch>
            <a:fillRect/>
          </a:stretch>
        </p:blipFill>
        <p:spPr bwMode="auto">
          <a:xfrm>
            <a:off x="5159376" y="1598614"/>
            <a:ext cx="1609725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s://www-tc.pbs.org/wgbh/sisterwendy/works/images/aic_ame.jpg">
            <a:extLst>
              <a:ext uri="{FF2B5EF4-FFF2-40B4-BE49-F238E27FC236}">
                <a16:creationId xmlns:a16="http://schemas.microsoft.com/office/drawing/2014/main" xmlns="" id="{8582F662-ED0A-4AFE-8A47-F3E1B47A3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989139"/>
            <a:ext cx="1778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https://upload.wikimedia.org/wikipedia/commons/thumb/3/30/France_in_XXI_Century._Air_cab.jpg/800px-France_in_XXI_Century._Air_cab.jpg">
            <a:extLst>
              <a:ext uri="{FF2B5EF4-FFF2-40B4-BE49-F238E27FC236}">
                <a16:creationId xmlns:a16="http://schemas.microsoft.com/office/drawing/2014/main" xmlns="" id="{1E27BBB9-64FD-4ABC-A639-7EF1EC83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989138"/>
            <a:ext cx="327660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A891741-C70A-4DEA-9AA7-11BE3A39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452438"/>
            <a:ext cx="7704137" cy="965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PT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perspectiva de um jovem de 1900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94" name="TextBox 3">
            <a:extLst>
              <a:ext uri="{FF2B5EF4-FFF2-40B4-BE49-F238E27FC236}">
                <a16:creationId xmlns:a16="http://schemas.microsoft.com/office/drawing/2014/main" xmlns="" id="{962600C1-1937-46AB-8E40-E7C3EE018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1" y="4965700"/>
            <a:ext cx="188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Mundo dos pais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5" name="TextBox 21">
            <a:extLst>
              <a:ext uri="{FF2B5EF4-FFF2-40B4-BE49-F238E27FC236}">
                <a16:creationId xmlns:a16="http://schemas.microsoft.com/office/drawing/2014/main" xmlns="" id="{81F9A368-7BEA-4AE3-9C53-F46C1C031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4857750"/>
            <a:ext cx="204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Mundo do Futuro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85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upload.wikimedia.org/wikipedia/commons/1/15/1896_telephone.jpg">
            <a:extLst>
              <a:ext uri="{FF2B5EF4-FFF2-40B4-BE49-F238E27FC236}">
                <a16:creationId xmlns:a16="http://schemas.microsoft.com/office/drawing/2014/main" xmlns="" id="{D2616A11-79A5-4EC7-A4A7-E08F83D67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034" y="3185819"/>
            <a:ext cx="1088710" cy="1491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7C612-58C6-47F3-B261-5E8A7499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452438"/>
            <a:ext cx="7704137" cy="965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PT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inventar do Mundo que conhecemos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E0C7039-EEC5-43A6-B90E-992A6FEFF87D}"/>
              </a:ext>
            </a:extLst>
          </p:cNvPr>
          <p:cNvCxnSpPr/>
          <p:nvPr/>
        </p:nvCxnSpPr>
        <p:spPr>
          <a:xfrm>
            <a:off x="2855914" y="4997450"/>
            <a:ext cx="62642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74E0550-A153-40E5-ACB6-E66277394E88}"/>
              </a:ext>
            </a:extLst>
          </p:cNvPr>
          <p:cNvCxnSpPr/>
          <p:nvPr/>
        </p:nvCxnSpPr>
        <p:spPr>
          <a:xfrm>
            <a:off x="5962650" y="4805364"/>
            <a:ext cx="0" cy="382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18" name="TextBox 8">
            <a:extLst>
              <a:ext uri="{FF2B5EF4-FFF2-40B4-BE49-F238E27FC236}">
                <a16:creationId xmlns:a16="http://schemas.microsoft.com/office/drawing/2014/main" xmlns="" id="{D537C0EF-B3EA-4206-8F9E-775F1B2B8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5327650"/>
            <a:ext cx="65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1900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30D4DD3-8EBC-4EDE-ACC1-F7ABF9229A18}"/>
              </a:ext>
            </a:extLst>
          </p:cNvPr>
          <p:cNvCxnSpPr/>
          <p:nvPr/>
        </p:nvCxnSpPr>
        <p:spPr>
          <a:xfrm>
            <a:off x="3708400" y="4805364"/>
            <a:ext cx="0" cy="382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0" name="TextBox 10">
            <a:extLst>
              <a:ext uri="{FF2B5EF4-FFF2-40B4-BE49-F238E27FC236}">
                <a16:creationId xmlns:a16="http://schemas.microsoft.com/office/drawing/2014/main" xmlns="" id="{B9B887A3-BC4E-4C0A-BB94-FAB827F7F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5327650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1880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5EB7D09-C9FC-415F-877E-3A04AABE056E}"/>
              </a:ext>
            </a:extLst>
          </p:cNvPr>
          <p:cNvCxnSpPr/>
          <p:nvPr/>
        </p:nvCxnSpPr>
        <p:spPr>
          <a:xfrm>
            <a:off x="8123238" y="4814889"/>
            <a:ext cx="0" cy="384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2" name="TextBox 12">
            <a:extLst>
              <a:ext uri="{FF2B5EF4-FFF2-40B4-BE49-F238E27FC236}">
                <a16:creationId xmlns:a16="http://schemas.microsoft.com/office/drawing/2014/main" xmlns="" id="{24F3F3D7-FE2D-48C0-BA18-A53FE3330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988" y="5335589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1920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23" name="Picture 2" descr="http://www.inventionreaction.com/images/articles/invention-of-the-automobile.jpg">
            <a:extLst>
              <a:ext uri="{FF2B5EF4-FFF2-40B4-BE49-F238E27FC236}">
                <a16:creationId xmlns:a16="http://schemas.microsoft.com/office/drawing/2014/main" xmlns="" id="{18C85C30-4408-4770-99A6-EAF1A5E2F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411288"/>
            <a:ext cx="188436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6" descr="http://www.wright-brothers.org/History_Wing/History_of_the_Airplane/Decade_After/Decade_After_Intro/Decade_After_Intro_images/1912-Royal-Aircraft-Factory-B-E-2c.jpg">
            <a:extLst>
              <a:ext uri="{FF2B5EF4-FFF2-40B4-BE49-F238E27FC236}">
                <a16:creationId xmlns:a16="http://schemas.microsoft.com/office/drawing/2014/main" xmlns="" id="{9FDCA657-B6D9-4081-8CB1-43089DC39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281364"/>
            <a:ext cx="185578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8" descr="https://i.ytimg.com/vi/0wkjlSZt0ko/hqdefault.jpg">
            <a:extLst>
              <a:ext uri="{FF2B5EF4-FFF2-40B4-BE49-F238E27FC236}">
                <a16:creationId xmlns:a16="http://schemas.microsoft.com/office/drawing/2014/main" xmlns="" id="{08131663-0304-4794-9121-F31F34356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31" b="19002"/>
          <a:stretch>
            <a:fillRect/>
          </a:stretch>
        </p:blipFill>
        <p:spPr bwMode="auto">
          <a:xfrm>
            <a:off x="5316539" y="1417638"/>
            <a:ext cx="21478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0" descr="https://www.novartis.com/sites/www.novartis.com/files/styles/slideshow/public/field/slideshow-image/company-history-slideshow-%235.jpg?itok=_rhCa7oj">
            <a:extLst>
              <a:ext uri="{FF2B5EF4-FFF2-40B4-BE49-F238E27FC236}">
                <a16:creationId xmlns:a16="http://schemas.microsoft.com/office/drawing/2014/main" xmlns="" id="{CB577510-9D38-4412-BDE6-99B4986D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389" y="3141663"/>
            <a:ext cx="1958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2" descr="http://s3.amazonaws.com/s3.timetoast.com/public/uploads/photos/7993778/download.jpg?1478274984">
            <a:extLst>
              <a:ext uri="{FF2B5EF4-FFF2-40B4-BE49-F238E27FC236}">
                <a16:creationId xmlns:a16="http://schemas.microsoft.com/office/drawing/2014/main" xmlns="" id="{9FB86C2B-E6C3-4F03-9BEA-5FBFAA31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8464" y="1784350"/>
            <a:ext cx="124618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329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8C5DCA6C-51FD-4071-93B6-006B50E0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1" y="452438"/>
            <a:ext cx="7921625" cy="965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PT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perspectiva de um jovem de 1970-2000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39" name="TextBox 3">
            <a:extLst>
              <a:ext uri="{FF2B5EF4-FFF2-40B4-BE49-F238E27FC236}">
                <a16:creationId xmlns:a16="http://schemas.microsoft.com/office/drawing/2014/main" xmlns="" id="{868C078D-5A36-4F01-9697-33B52CB8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1" y="4965700"/>
            <a:ext cx="188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Mundo dos pais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TextBox 21">
            <a:extLst>
              <a:ext uri="{FF2B5EF4-FFF2-40B4-BE49-F238E27FC236}">
                <a16:creationId xmlns:a16="http://schemas.microsoft.com/office/drawing/2014/main" xmlns="" id="{6084E171-A36D-4238-BC84-273550708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6" y="5240339"/>
            <a:ext cx="204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Mundo do Futuro</a:t>
            </a: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1" name="AutoShape 2" descr="https://good.co/blog/wp-content/uploads/2014/07/224163-mad-men-mad-men.jpg">
            <a:extLst>
              <a:ext uri="{FF2B5EF4-FFF2-40B4-BE49-F238E27FC236}">
                <a16:creationId xmlns:a16="http://schemas.microsoft.com/office/drawing/2014/main" xmlns="" id="{23694E63-C0BC-488C-8110-9188D35691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-182563"/>
            <a:ext cx="2984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2" name="AutoShape 4" descr="https://good.co/blog/wp-content/uploads/2014/07/224163-mad-men-mad-men.jpg">
            <a:extLst>
              <a:ext uri="{FF2B5EF4-FFF2-40B4-BE49-F238E27FC236}">
                <a16:creationId xmlns:a16="http://schemas.microsoft.com/office/drawing/2014/main" xmlns="" id="{EAB5C01E-431A-4B67-B54C-82BC65E64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20638"/>
            <a:ext cx="2984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343" name="Picture 5">
            <a:extLst>
              <a:ext uri="{FF2B5EF4-FFF2-40B4-BE49-F238E27FC236}">
                <a16:creationId xmlns:a16="http://schemas.microsoft.com/office/drawing/2014/main" xmlns="" id="{81BB1457-708E-47C9-ADFC-87DC24B6F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1" y="2565401"/>
            <a:ext cx="291782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http://1.bp.blogspot.com/-2En-sMsUuek/Vbdexzq7zDI/AAAAAAABr1A/kszsycaMqRA/s1600/Yearbook%2B1980s%2B%252814%2529.jpg">
            <a:extLst>
              <a:ext uri="{FF2B5EF4-FFF2-40B4-BE49-F238E27FC236}">
                <a16:creationId xmlns:a16="http://schemas.microsoft.com/office/drawing/2014/main" xmlns="" id="{BE5A7EE0-5656-4650-8616-9F2FD20D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276" y="2476501"/>
            <a:ext cx="180022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https://www.sideshowtoy.com/photo_902693_thumb.jpg">
            <a:extLst>
              <a:ext uri="{FF2B5EF4-FFF2-40B4-BE49-F238E27FC236}">
                <a16:creationId xmlns:a16="http://schemas.microsoft.com/office/drawing/2014/main" xmlns="" id="{7ABCE2E7-F756-4D14-B846-AACFD9C5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4" y="2025650"/>
            <a:ext cx="24098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4">
            <a:extLst>
              <a:ext uri="{FF2B5EF4-FFF2-40B4-BE49-F238E27FC236}">
                <a16:creationId xmlns:a16="http://schemas.microsoft.com/office/drawing/2014/main" xmlns="" id="{552D6D2A-1830-4FC7-B1F8-E282BEB0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050" y="2190750"/>
            <a:ext cx="100488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3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pt-PT" sz="13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79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0D0EB5-26C2-4ED4-8649-B03BCC2C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452438"/>
            <a:ext cx="7704137" cy="965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PT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Hoje: um novo “boom” tecnológico?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1766784-729F-49B3-A552-7B0F7F2F6813}"/>
              </a:ext>
            </a:extLst>
          </p:cNvPr>
          <p:cNvCxnSpPr/>
          <p:nvPr/>
        </p:nvCxnSpPr>
        <p:spPr>
          <a:xfrm>
            <a:off x="2965450" y="4265613"/>
            <a:ext cx="7018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64" name="TextBox 8">
            <a:extLst>
              <a:ext uri="{FF2B5EF4-FFF2-40B4-BE49-F238E27FC236}">
                <a16:creationId xmlns:a16="http://schemas.microsoft.com/office/drawing/2014/main" xmlns="" id="{B4E5D6E3-3C8E-4BC6-967D-412466F0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6" y="4614863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2018</a:t>
            </a:r>
            <a:endParaRPr kumimoji="0" lang="en-US" alt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79EEB67-6DAE-4806-A66C-23EFDAED3B1D}"/>
              </a:ext>
            </a:extLst>
          </p:cNvPr>
          <p:cNvCxnSpPr/>
          <p:nvPr/>
        </p:nvCxnSpPr>
        <p:spPr>
          <a:xfrm>
            <a:off x="3025775" y="4071939"/>
            <a:ext cx="0" cy="384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B38295-42A0-4B4B-8E65-E729381EB124}"/>
              </a:ext>
            </a:extLst>
          </p:cNvPr>
          <p:cNvSpPr txBox="1"/>
          <p:nvPr/>
        </p:nvSpPr>
        <p:spPr>
          <a:xfrm>
            <a:off x="2855914" y="3333750"/>
            <a:ext cx="20970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Inteligência Artificial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3EE885-542B-419E-B643-C10322A77F99}"/>
              </a:ext>
            </a:extLst>
          </p:cNvPr>
          <p:cNvSpPr txBox="1"/>
          <p:nvPr/>
        </p:nvSpPr>
        <p:spPr>
          <a:xfrm>
            <a:off x="3395663" y="2840039"/>
            <a:ext cx="21955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Automação Industrial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1536E85-7219-4BD1-9764-4A1B2BC09C07}"/>
              </a:ext>
            </a:extLst>
          </p:cNvPr>
          <p:cNvSpPr txBox="1"/>
          <p:nvPr/>
        </p:nvSpPr>
        <p:spPr>
          <a:xfrm>
            <a:off x="5748338" y="2840039"/>
            <a:ext cx="21002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Veículos Autónomos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ACEEA89-A03A-4F4C-90C0-0C6823F8190D}"/>
              </a:ext>
            </a:extLst>
          </p:cNvPr>
          <p:cNvSpPr txBox="1"/>
          <p:nvPr/>
        </p:nvSpPr>
        <p:spPr>
          <a:xfrm>
            <a:off x="5067301" y="3327400"/>
            <a:ext cx="2028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Energias renováveis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A340A99-CFC1-4E0A-8B3C-86D10573F7E6}"/>
              </a:ext>
            </a:extLst>
          </p:cNvPr>
          <p:cNvSpPr txBox="1"/>
          <p:nvPr/>
        </p:nvSpPr>
        <p:spPr>
          <a:xfrm>
            <a:off x="3317875" y="2319339"/>
            <a:ext cx="1962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Internet das Coisas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5E1770B-8FEA-49DD-9B86-AFC5F53FFDAB}"/>
              </a:ext>
            </a:extLst>
          </p:cNvPr>
          <p:cNvSpPr txBox="1"/>
          <p:nvPr/>
        </p:nvSpPr>
        <p:spPr>
          <a:xfrm>
            <a:off x="5519739" y="2347913"/>
            <a:ext cx="32742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Interfaces Cérebro - Computador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DCDD095-94DF-4B91-9CFE-8A4B49A999EF}"/>
              </a:ext>
            </a:extLst>
          </p:cNvPr>
          <p:cNvSpPr txBox="1"/>
          <p:nvPr/>
        </p:nvSpPr>
        <p:spPr>
          <a:xfrm>
            <a:off x="7175500" y="3325813"/>
            <a:ext cx="33845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Realidade Virtual e Aumentada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114870C-C2CE-44A5-84EB-09FD5961B37B}"/>
              </a:ext>
            </a:extLst>
          </p:cNvPr>
          <p:cNvSpPr txBox="1"/>
          <p:nvPr/>
        </p:nvSpPr>
        <p:spPr>
          <a:xfrm>
            <a:off x="7896225" y="2840039"/>
            <a:ext cx="22685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Computação Quântica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01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D5BA8A-7E9F-4A20-87D9-E76B6106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Internet das coisas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ACF0511-ECEF-4E16-8956-48CC8DA2C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217" y="2173357"/>
            <a:ext cx="6662797" cy="28638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733E4C-752D-4B4A-A4E9-5116BC485E61}"/>
              </a:ext>
            </a:extLst>
          </p:cNvPr>
          <p:cNvSpPr txBox="1"/>
          <p:nvPr/>
        </p:nvSpPr>
        <p:spPr>
          <a:xfrm>
            <a:off x="3856383" y="5857461"/>
            <a:ext cx="4439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https://www.youtube.com/watch?v=hpLE3NekkP0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9747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731</Words>
  <Application>Microsoft Office PowerPoint</Application>
  <PresentationFormat>Personalizados</PresentationFormat>
  <Paragraphs>306</Paragraphs>
  <Slides>44</Slides>
  <Notes>3</Notes>
  <HiddenSlides>0</HiddenSlides>
  <MMClips>3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dos diapositivos</vt:lpstr>
      </vt:variant>
      <vt:variant>
        <vt:i4>44</vt:i4>
      </vt:variant>
    </vt:vector>
  </HeadingPairs>
  <TitlesOfParts>
    <vt:vector size="49" baseType="lpstr">
      <vt:lpstr>Office Theme</vt:lpstr>
      <vt:lpstr>1_Office Theme</vt:lpstr>
      <vt:lpstr>template</vt:lpstr>
      <vt:lpstr>2_Office Theme</vt:lpstr>
      <vt:lpstr>3_Office Theme</vt:lpstr>
      <vt:lpstr>A Ficção vai ser mais forte que a Realidade</vt:lpstr>
      <vt:lpstr>Diapositivo 2</vt:lpstr>
      <vt:lpstr>Diapositivo 3</vt:lpstr>
      <vt:lpstr>“A Grande Estagnação”</vt:lpstr>
      <vt:lpstr>A perspectiva de um jovem de 1900</vt:lpstr>
      <vt:lpstr>O inventar do Mundo que conhecemos</vt:lpstr>
      <vt:lpstr>A perspectiva de um jovem de 1970-2000</vt:lpstr>
      <vt:lpstr>Hoje: um novo “boom” tecnológico?</vt:lpstr>
      <vt:lpstr>Internet das coisas</vt:lpstr>
      <vt:lpstr>Veículos autónomos</vt:lpstr>
      <vt:lpstr>Energias renováveis</vt:lpstr>
      <vt:lpstr>Visualizações ficcionadas do futuro</vt:lpstr>
      <vt:lpstr>Visualizações ficcionadas do futuro</vt:lpstr>
      <vt:lpstr>Inventando o futuro</vt:lpstr>
      <vt:lpstr>Inventando o futuro</vt:lpstr>
      <vt:lpstr>Diapositivo 16</vt:lpstr>
      <vt:lpstr>  “Smart Cities”  </vt:lpstr>
      <vt:lpstr>Geração de ideias</vt:lpstr>
      <vt:lpstr>Geração de ideias</vt:lpstr>
      <vt:lpstr>Geração de ideias</vt:lpstr>
      <vt:lpstr>Geração de ideias</vt:lpstr>
      <vt:lpstr>Inteligência colectiva</vt:lpstr>
      <vt:lpstr>Inteligência colectiva</vt:lpstr>
      <vt:lpstr>Inteligência colectiva</vt:lpstr>
      <vt:lpstr>Visualização dos sonhos</vt:lpstr>
      <vt:lpstr>Realidade virtual</vt:lpstr>
      <vt:lpstr>Realidade virtual</vt:lpstr>
      <vt:lpstr>Realidade virtual experiências colectivas</vt:lpstr>
      <vt:lpstr>Realidade virtual experiências colectivas</vt:lpstr>
      <vt:lpstr>Realidade aumentada baseada em marcas </vt:lpstr>
      <vt:lpstr>     Realidade aumentada sem marcas </vt:lpstr>
      <vt:lpstr>Realidade aumentada sem marcas</vt:lpstr>
      <vt:lpstr>Realidade aumentada não ortodoxa</vt:lpstr>
      <vt:lpstr>Realidade aumentada aditiva </vt:lpstr>
      <vt:lpstr> Realidade aumentada indexando o Mundo com ARIA </vt:lpstr>
      <vt:lpstr>Realidade aumentada indexando o Mundo com ARIA</vt:lpstr>
      <vt:lpstr>Realidade aumentada indexando o Mundo com o ARIA</vt:lpstr>
      <vt:lpstr>Realidade aumentada indexando o Mundo com o ARIA</vt:lpstr>
      <vt:lpstr>Realidade aumentada indexando o Mundo com o ARIA</vt:lpstr>
      <vt:lpstr>“Links” aleatórios e inspiracionais</vt:lpstr>
      <vt:lpstr>“Links” aleatórios e inspiracionais</vt:lpstr>
      <vt:lpstr>“Links” aleatórios e inspiracionais</vt:lpstr>
      <vt:lpstr>“Links” aleatórios e inspiracionais</vt:lpstr>
      <vt:lpstr>Diapositivo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Ficção vai ser mais forte que a Realidade</dc:title>
  <dc:creator>Antonio Camara</dc:creator>
  <cp:lastModifiedBy>bafonso</cp:lastModifiedBy>
  <cp:revision>20</cp:revision>
  <dcterms:created xsi:type="dcterms:W3CDTF">2018-09-30T14:41:00Z</dcterms:created>
  <dcterms:modified xsi:type="dcterms:W3CDTF">2022-07-19T16:49:15Z</dcterms:modified>
</cp:coreProperties>
</file>