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85" r:id="rId4"/>
    <p:sldId id="284" r:id="rId5"/>
    <p:sldId id="274" r:id="rId6"/>
    <p:sldId id="260" r:id="rId7"/>
    <p:sldId id="283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2" r:id="rId16"/>
    <p:sldId id="273" r:id="rId17"/>
    <p:sldId id="280" r:id="rId18"/>
    <p:sldId id="275" r:id="rId19"/>
    <p:sldId id="279" r:id="rId20"/>
    <p:sldId id="268" r:id="rId21"/>
    <p:sldId id="269" r:id="rId22"/>
    <p:sldId id="270" r:id="rId23"/>
    <p:sldId id="281" r:id="rId24"/>
    <p:sldId id="282" r:id="rId25"/>
    <p:sldId id="27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5"/>
    <p:restoredTop sz="94650"/>
  </p:normalViewPr>
  <p:slideViewPr>
    <p:cSldViewPr snapToGrid="0" snapToObjects="1">
      <p:cViewPr varScale="1">
        <p:scale>
          <a:sx n="106" d="100"/>
          <a:sy n="106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2D401-31CA-0942-A97C-67163E07A8E5}" type="datetimeFigureOut">
              <a:rPr lang="pt-PT" smtClean="0"/>
              <a:pPr/>
              <a:t>20-07-2022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B20FE-63FF-DC40-9F32-926BBADEF29B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119668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195C-2C9C-AF40-93CA-8FAED7DE66D0}" type="datetimeFigureOut">
              <a:rPr lang="pt-PT" smtClean="0"/>
              <a:pPr/>
              <a:t>20-07-2022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AEB7-AA79-7047-9ED7-30A18214BA5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940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195C-2C9C-AF40-93CA-8FAED7DE66D0}" type="datetimeFigureOut">
              <a:rPr lang="pt-PT" smtClean="0"/>
              <a:pPr/>
              <a:t>20-07-2022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AEB7-AA79-7047-9ED7-30A18214BA5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638733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195C-2C9C-AF40-93CA-8FAED7DE66D0}" type="datetimeFigureOut">
              <a:rPr lang="pt-PT" smtClean="0"/>
              <a:pPr/>
              <a:t>20-07-2022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AEB7-AA79-7047-9ED7-30A18214BA5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85276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195C-2C9C-AF40-93CA-8FAED7DE66D0}" type="datetimeFigureOut">
              <a:rPr lang="pt-PT" smtClean="0"/>
              <a:pPr/>
              <a:t>20-07-2022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AEB7-AA79-7047-9ED7-30A18214BA5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85877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195C-2C9C-AF40-93CA-8FAED7DE66D0}" type="datetimeFigureOut">
              <a:rPr lang="pt-PT" smtClean="0"/>
              <a:pPr/>
              <a:t>20-07-2022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AEB7-AA79-7047-9ED7-30A18214BA5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29071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195C-2C9C-AF40-93CA-8FAED7DE66D0}" type="datetimeFigureOut">
              <a:rPr lang="pt-PT" smtClean="0"/>
              <a:pPr/>
              <a:t>20-07-2022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AEB7-AA79-7047-9ED7-30A18214BA5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79448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195C-2C9C-AF40-93CA-8FAED7DE66D0}" type="datetimeFigureOut">
              <a:rPr lang="pt-PT" smtClean="0"/>
              <a:pPr/>
              <a:t>20-07-2022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AEB7-AA79-7047-9ED7-30A18214BA5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789089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195C-2C9C-AF40-93CA-8FAED7DE66D0}" type="datetimeFigureOut">
              <a:rPr lang="pt-PT" smtClean="0"/>
              <a:pPr/>
              <a:t>20-07-2022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AEB7-AA79-7047-9ED7-30A18214BA5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623231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195C-2C9C-AF40-93CA-8FAED7DE66D0}" type="datetimeFigureOut">
              <a:rPr lang="pt-PT" smtClean="0"/>
              <a:pPr/>
              <a:t>20-07-2022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AEB7-AA79-7047-9ED7-30A18214BA5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635453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195C-2C9C-AF40-93CA-8FAED7DE66D0}" type="datetimeFigureOut">
              <a:rPr lang="pt-PT" smtClean="0"/>
              <a:pPr/>
              <a:t>20-07-2022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AEB7-AA79-7047-9ED7-30A18214BA5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5019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195C-2C9C-AF40-93CA-8FAED7DE66D0}" type="datetimeFigureOut">
              <a:rPr lang="pt-PT" smtClean="0"/>
              <a:pPr/>
              <a:t>20-07-2022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AEB7-AA79-7047-9ED7-30A18214BA5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526478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2195C-2C9C-AF40-93CA-8FAED7DE66D0}" type="datetimeFigureOut">
              <a:rPr lang="pt-PT" smtClean="0"/>
              <a:pPr/>
              <a:t>20-07-2022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AAEB7-AA79-7047-9ED7-30A18214BA5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05848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guranet.pt/index.php/pt/selo-de-seguranca-digital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seguranet.pt/pt/selo-de-seguranca-digita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hyperlink" Target="https://erte.dge.mec.pt/sites/default/files/oc_1_tic_1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hyperlink" Target="https://www.dge.mec.pt/sites/default/files/Curriculo/Aprendizagens_Essenciais/3_ciclo/tic_3c_9a_ff.pdf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hyperlink" Target="http://dge.mec.pt/sites/default/files/Projetos_Curriculares/Aprendizagens_Essenciais/estrategia_cidadania_original.pdf" TargetMode="External"/><Relationship Id="rId12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hyperlink" Target="https://rm.coe.int/168093586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hyperlink" Target="https://www.sembullyingsemviolencia.edu.gov.pt/" TargetMode="External"/><Relationship Id="rId18" Type="http://schemas.openxmlformats.org/officeDocument/2006/relationships/image" Target="../media/image50.jpeg"/><Relationship Id="rId3" Type="http://schemas.openxmlformats.org/officeDocument/2006/relationships/image" Target="../media/image3.png"/><Relationship Id="rId21" Type="http://schemas.openxmlformats.org/officeDocument/2006/relationships/image" Target="../media/image53.jpeg"/><Relationship Id="rId7" Type="http://schemas.openxmlformats.org/officeDocument/2006/relationships/hyperlink" Target="https://www.seguranet.pt/index.php/pt/lideres-digitais-seguranet" TargetMode="External"/><Relationship Id="rId12" Type="http://schemas.openxmlformats.org/officeDocument/2006/relationships/image" Target="../media/image47.png"/><Relationship Id="rId17" Type="http://schemas.openxmlformats.org/officeDocument/2006/relationships/hyperlink" Target="https://ipdj.gov.pt/noticias/sessoes-navegas-em-seguranca2021" TargetMode="External"/><Relationship Id="rId25" Type="http://schemas.openxmlformats.org/officeDocument/2006/relationships/image" Target="../media/image57.png"/><Relationship Id="rId2" Type="http://schemas.openxmlformats.org/officeDocument/2006/relationships/image" Target="../media/image1.jpeg"/><Relationship Id="rId16" Type="http://schemas.openxmlformats.org/officeDocument/2006/relationships/image" Target="../media/image49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hyperlink" Target="https://www.seguranet.pt/mes-ciberseguranca-2020/" TargetMode="External"/><Relationship Id="rId24" Type="http://schemas.openxmlformats.org/officeDocument/2006/relationships/image" Target="../media/image56.png"/><Relationship Id="rId5" Type="http://schemas.openxmlformats.org/officeDocument/2006/relationships/image" Target="../media/image5.png"/><Relationship Id="rId15" Type="http://schemas.openxmlformats.org/officeDocument/2006/relationships/hyperlink" Target="https://fundacao.telecom.pt/Site/Pagina.aspx?PageId=1975" TargetMode="External"/><Relationship Id="rId23" Type="http://schemas.openxmlformats.org/officeDocument/2006/relationships/image" Target="../media/image55.png"/><Relationship Id="rId10" Type="http://schemas.openxmlformats.org/officeDocument/2006/relationships/image" Target="../media/image46.jpeg"/><Relationship Id="rId19" Type="http://schemas.openxmlformats.org/officeDocument/2006/relationships/image" Target="../media/image51.jpeg"/><Relationship Id="rId4" Type="http://schemas.openxmlformats.org/officeDocument/2006/relationships/image" Target="../media/image4.png"/><Relationship Id="rId9" Type="http://schemas.openxmlformats.org/officeDocument/2006/relationships/hyperlink" Target="https://www.seguranet.pt/index.php/pt/desafios-2o-e-3o-ciclos" TargetMode="External"/><Relationship Id="rId14" Type="http://schemas.openxmlformats.org/officeDocument/2006/relationships/image" Target="../media/image48.tiff"/><Relationship Id="rId22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3.png"/><Relationship Id="rId7" Type="http://schemas.openxmlformats.org/officeDocument/2006/relationships/hyperlink" Target="https://www.sembullyingsemviolencia.edu.gov.pt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48.tiff"/><Relationship Id="rId5" Type="http://schemas.openxmlformats.org/officeDocument/2006/relationships/image" Target="../media/image5.png"/><Relationship Id="rId10" Type="http://schemas.openxmlformats.org/officeDocument/2006/relationships/hyperlink" Target="https://www.sembullyingsemviolencia.edu.gov.pt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3.png"/><Relationship Id="rId7" Type="http://schemas.openxmlformats.org/officeDocument/2006/relationships/hyperlink" Target="https://www.sembullyingsemviolencia.edu.gov.pt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hyperlink" Target="http://www.sembullyingsemviolencia.edu.gov.pt/" TargetMode="External"/><Relationship Id="rId5" Type="http://schemas.openxmlformats.org/officeDocument/2006/relationships/image" Target="../media/image5.png"/><Relationship Id="rId10" Type="http://schemas.openxmlformats.org/officeDocument/2006/relationships/hyperlink" Target="https://www.sembullyingsemviolencia.edu.gov.pt/?page_id=25026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area.dge.mec.pt/dspebullrelatorio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hyperlink" Target="https://www.betterinternetforkids.eu/en-GB/" TargetMode="External"/><Relationship Id="rId18" Type="http://schemas.openxmlformats.org/officeDocument/2006/relationships/image" Target="../media/image57.png"/><Relationship Id="rId3" Type="http://schemas.openxmlformats.org/officeDocument/2006/relationships/image" Target="../media/image3.png"/><Relationship Id="rId7" Type="http://schemas.openxmlformats.org/officeDocument/2006/relationships/hyperlink" Target="https://www.seguranet.pt/pt" TargetMode="External"/><Relationship Id="rId12" Type="http://schemas.openxmlformats.org/officeDocument/2006/relationships/image" Target="../media/image66.png"/><Relationship Id="rId17" Type="http://schemas.openxmlformats.org/officeDocument/2006/relationships/image" Target="../media/image7.png"/><Relationship Id="rId2" Type="http://schemas.openxmlformats.org/officeDocument/2006/relationships/image" Target="../media/image1.jpeg"/><Relationship Id="rId16" Type="http://schemas.openxmlformats.org/officeDocument/2006/relationships/hyperlink" Target="https://www.coe.int/en/web/digital-citizenship-education/home?desktop=tru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hyperlink" Target="http://milobs.pt/" TargetMode="External"/><Relationship Id="rId5" Type="http://schemas.openxmlformats.org/officeDocument/2006/relationships/image" Target="../media/image5.png"/><Relationship Id="rId15" Type="http://schemas.openxmlformats.org/officeDocument/2006/relationships/image" Target="../media/image68.jpeg"/><Relationship Id="rId10" Type="http://schemas.openxmlformats.org/officeDocument/2006/relationships/image" Target="../media/image65.png"/><Relationship Id="rId4" Type="http://schemas.openxmlformats.org/officeDocument/2006/relationships/image" Target="../media/image4.png"/><Relationship Id="rId9" Type="http://schemas.openxmlformats.org/officeDocument/2006/relationships/hyperlink" Target="https://www.internetsegura.pt/" TargetMode="External"/><Relationship Id="rId1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ecd.org/sti/ieconomy/protecting-children-online.htm" TargetMode="External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hyperlink" Target="https://tbinternet.ohchr.org/_layouts/15/treatybodyexternal/TBSearch.aspx?TreatyID=5&amp;DocTypeID=11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hyperlink" Target="https://ec.europa.eu/info/policies/justice-and-fundamental-rights/rights-child/eu-strategy-rights-child-and-european-child-guarantee_en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rm.coe.int/publication-it-handbook-for-policy-makers-final-eng/1680a069f8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jpeg"/><Relationship Id="rId3" Type="http://schemas.openxmlformats.org/officeDocument/2006/relationships/image" Target="../media/image3.png"/><Relationship Id="rId7" Type="http://schemas.openxmlformats.org/officeDocument/2006/relationships/hyperlink" Target="https://www.ministeriopublico.pt/sites/default/files/documentos/pdf/brochura_tu_e_a_internet_6-5-2020.pdf" TargetMode="External"/><Relationship Id="rId12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hyperlink" Target="https://www.seguranet.pt/pt/atividades-de-prevencao-de-bullying-e-de-ciberbullying-manual-enable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70.png"/><Relationship Id="rId4" Type="http://schemas.openxmlformats.org/officeDocument/2006/relationships/image" Target="../media/image4.png"/><Relationship Id="rId9" Type="http://schemas.openxmlformats.org/officeDocument/2006/relationships/hyperlink" Target="https://www.seguranet.pt/pt/recursos/selma-toolkit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geec.mec.pt/np4/sistemas_tecnologias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cncs.gov.pt/certpt/coordenacao-da-resposta-a-incidente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73.png"/><Relationship Id="rId4" Type="http://schemas.openxmlformats.org/officeDocument/2006/relationships/image" Target="../media/image4.png"/><Relationship Id="rId9" Type="http://schemas.openxmlformats.org/officeDocument/2006/relationships/hyperlink" Target="https://www.dgeste.mec.pt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3.png"/><Relationship Id="rId7" Type="http://schemas.openxmlformats.org/officeDocument/2006/relationships/hyperlink" Target="https://www.seguranet.pt/pt/estudo-em-casa-recomendacoes-de-seguranca" TargetMode="External"/><Relationship Id="rId12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7.png"/><Relationship Id="rId5" Type="http://schemas.openxmlformats.org/officeDocument/2006/relationships/image" Target="../media/image5.png"/><Relationship Id="rId10" Type="http://schemas.openxmlformats.org/officeDocument/2006/relationships/image" Target="../media/image76.png"/><Relationship Id="rId4" Type="http://schemas.openxmlformats.org/officeDocument/2006/relationships/image" Target="../media/image4.pn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plataforma.dge.mec.pt/course/view.php?id=254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plataforma.dge.mec.pt/course/view.php?id=242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hyperlink" Target="https://plataforma.dge.mec.pt/course/view.php?id=251" TargetMode="External"/><Relationship Id="rId5" Type="http://schemas.openxmlformats.org/officeDocument/2006/relationships/image" Target="../media/image5.png"/><Relationship Id="rId10" Type="http://schemas.openxmlformats.org/officeDocument/2006/relationships/hyperlink" Target="https://plataforma.dge.mec.pt/course/view.php?id=243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plataforma.dge.mec.pt/course/view.php?id=244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4ahw4jJ3Ftk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seguranet@dge.mec.pt" TargetMode="External"/><Relationship Id="rId3" Type="http://schemas.openxmlformats.org/officeDocument/2006/relationships/image" Target="../media/image3.png"/><Relationship Id="rId7" Type="http://schemas.openxmlformats.org/officeDocument/2006/relationships/hyperlink" Target="mailto:ligia.azevedo@dge.mec.p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hyperlink" Target="mailto:esafetylabel@dge.mec.pt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ur-lex.europa.eu/legal-content/PT/TXT/PDF/?uri=CELEX:52022DC0212&amp;from=EN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hyperlink" Target="https://www.youtube.com/watch?v=UzKHiNjE28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hyperlink" Target="https://eur-lex.europa.eu/legal-content/en/TXT/?uri=CELEX:52021DC0142" TargetMode="External"/><Relationship Id="rId5" Type="http://schemas.openxmlformats.org/officeDocument/2006/relationships/image" Target="../media/image5.png"/><Relationship Id="rId10" Type="http://schemas.openxmlformats.org/officeDocument/2006/relationships/hyperlink" Target="https://digital-strategy.ec.europa.eu/en/library/european-strategy-better-internet-kids-bik-compendium-legislation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digital-strategy.ec.europa.eu/en/policies/digital-principles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hyperlink" Target="https://dre.pt/home/-/dre/122498962/details/maximized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ur-lex.europa.eu/legal-content/PT/TXT/PDF/?uri=CELEX:52020DC0624&amp;from=EN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image" Target="../media/image1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hyperlink" Target="https://www.internetsegura.pt/cis/requisitar-sessoes-sensibilizacao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hyperlink" Target="https://www.cnpdpcj.gov.pt/campanha-proteger-criancas-compete-a-tod-s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cibercrime.ministeriopublico.pt/" TargetMode="External"/><Relationship Id="rId12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hyperlink" Target="https://iacrianca.pt/intervencao/sos-crianca/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hyperlink" Target="https://www.internetsegura.pt/lis/sobre-a-lis" TargetMode="External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hyperlink" Target="https://www.etwinning.net/pt/pub/benefits/recognition/etwinning-school.htm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cidadania.dge.mec.pt/saude/noticias-e-eventos/selo-escola-saudavel-2021-2023" TargetMode="External"/><Relationship Id="rId12" Type="http://schemas.openxmlformats.org/officeDocument/2006/relationships/image" Target="../media/image29.png"/><Relationship Id="rId2" Type="http://schemas.openxmlformats.org/officeDocument/2006/relationships/image" Target="../media/image1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hyperlink" Target="https://www.sembullyingsemviolencia.edu.gov.pt/?page_id=24890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s://www.seguranet.pt/pt/selo-de-seguranca-digital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hyperlink" Target="https://www.cnpdpcj.gov.pt/selo-protetor" TargetMode="External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xmlns="" id="{EB270761-CC40-4F3F-A916-7E3BC39893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77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615A50-A14C-694D-520C-5AB8D7486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620" y="3993732"/>
            <a:ext cx="7821668" cy="1248119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4800" b="1" kern="1200" dirty="0" err="1">
                <a:latin typeface="+mn-lt"/>
                <a:ea typeface="+mj-ea"/>
                <a:cs typeface="+mj-cs"/>
              </a:rPr>
              <a:t>Cidadania</a:t>
            </a:r>
            <a:r>
              <a:rPr lang="en-US" sz="4800" b="1" kern="1200" dirty="0">
                <a:latin typeface="+mn-lt"/>
                <a:ea typeface="+mj-ea"/>
                <a:cs typeface="+mj-cs"/>
              </a:rPr>
              <a:t> Digital </a:t>
            </a:r>
            <a:r>
              <a:rPr lang="en-US" sz="4800" b="1" kern="1200" dirty="0" err="1">
                <a:latin typeface="+mn-lt"/>
                <a:ea typeface="+mj-ea"/>
                <a:cs typeface="+mj-cs"/>
              </a:rPr>
              <a:t>nas</a:t>
            </a:r>
            <a:r>
              <a:rPr lang="en-US" sz="4800" b="1" kern="1200" dirty="0">
                <a:latin typeface="+mn-lt"/>
                <a:ea typeface="+mj-ea"/>
                <a:cs typeface="+mj-cs"/>
              </a:rPr>
              <a:t> </a:t>
            </a:r>
            <a:r>
              <a:rPr lang="en-US" sz="4800" b="1" kern="1200" dirty="0" err="1">
                <a:latin typeface="+mn-lt"/>
                <a:ea typeface="+mj-ea"/>
                <a:cs typeface="+mj-cs"/>
              </a:rPr>
              <a:t>Escolas</a:t>
            </a:r>
            <a:endParaRPr lang="en-US" sz="4800" b="1" kern="1200" dirty="0">
              <a:latin typeface="+mn-lt"/>
              <a:ea typeface="+mj-ea"/>
              <a:cs typeface="+mj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A2555B16-BE1D-4C33-A27C-FF0671B6C9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5081BA5-58CD-C3AF-DE2A-D1C2C61A0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02" r="9926"/>
          <a:stretch/>
        </p:blipFill>
        <p:spPr>
          <a:xfrm>
            <a:off x="1024391" y="911208"/>
            <a:ext cx="7450954" cy="317799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84" name="Picture 2" descr="Direção-Geral da Educação">
            <a:extLst>
              <a:ext uri="{FF2B5EF4-FFF2-40B4-BE49-F238E27FC236}">
                <a16:creationId xmlns:a16="http://schemas.microsoft.com/office/drawing/2014/main" xmlns="" id="{5D6C6E67-4012-5745-5F01-E7ED0E79F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21" y="6239591"/>
            <a:ext cx="3968796" cy="52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Insafe and INHOPE - BIK Portal">
            <a:extLst>
              <a:ext uri="{FF2B5EF4-FFF2-40B4-BE49-F238E27FC236}">
                <a16:creationId xmlns:a16="http://schemas.microsoft.com/office/drawing/2014/main" xmlns="" id="{DC1C4417-130C-ACA2-0F41-D641AC1D9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6715" y="6429422"/>
            <a:ext cx="641598" cy="31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6" descr="Home | Internet Segura">
            <a:extLst>
              <a:ext uri="{FF2B5EF4-FFF2-40B4-BE49-F238E27FC236}">
                <a16:creationId xmlns:a16="http://schemas.microsoft.com/office/drawing/2014/main" xmlns="" id="{F19457B6-8A79-1902-68F4-0DB850F51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7274" y="6354694"/>
            <a:ext cx="923537" cy="4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m 94">
            <a:extLst>
              <a:ext uri="{FF2B5EF4-FFF2-40B4-BE49-F238E27FC236}">
                <a16:creationId xmlns:a16="http://schemas.microsoft.com/office/drawing/2014/main" xmlns="" id="{23573088-CBF1-A157-A61C-05A86A1E5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1359" y="6392836"/>
            <a:ext cx="2425798" cy="427134"/>
          </a:xfrm>
          <a:prstGeom prst="rect">
            <a:avLst/>
          </a:prstGeom>
        </p:spPr>
      </p:pic>
      <p:pic>
        <p:nvPicPr>
          <p:cNvPr id="96" name="Imagem 95">
            <a:extLst>
              <a:ext uri="{FF2B5EF4-FFF2-40B4-BE49-F238E27FC236}">
                <a16:creationId xmlns:a16="http://schemas.microsoft.com/office/drawing/2014/main" xmlns="" id="{75109032-4B66-2164-333E-9CD5CDD9E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9664" y="5000413"/>
            <a:ext cx="1036594" cy="146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3073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78FBC2CC-9F3C-50A4-EDF3-BCB50F319557}"/>
              </a:ext>
            </a:extLst>
          </p:cNvPr>
          <p:cNvSpPr/>
          <p:nvPr/>
        </p:nvSpPr>
        <p:spPr>
          <a:xfrm>
            <a:off x="1103441" y="2664557"/>
            <a:ext cx="7212888" cy="1351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Selo de Segurança Digital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pt-PT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eSafety</a:t>
            </a:r>
            <a:r>
              <a:rPr lang="pt-PT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Label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é 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uma certificação europeia que permite a realização de um diagnóstico relativamente à segurança digital das escolas. Após a candidatura ao selo de segurança digital é gerado um plano de ação de melhorias sugeridas no que respeita às </a:t>
            </a:r>
            <a:r>
              <a:rPr lang="pt-P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infra-estruturas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políticas e práticas.</a:t>
            </a:r>
            <a:endParaRPr lang="pt-PT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m 4">
            <a:hlinkClick r:id="rId8"/>
            <a:extLst>
              <a:ext uri="{FF2B5EF4-FFF2-40B4-BE49-F238E27FC236}">
                <a16:creationId xmlns:a16="http://schemas.microsoft.com/office/drawing/2014/main" xmlns="" id="{BA08E7F5-0E50-6BA2-EFAD-6A7740197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2228" y="4689429"/>
            <a:ext cx="4755096" cy="143841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387EC5DC-D094-EE75-393A-84D24B795580}"/>
              </a:ext>
            </a:extLst>
          </p:cNvPr>
          <p:cNvSpPr/>
          <p:nvPr/>
        </p:nvSpPr>
        <p:spPr>
          <a:xfrm>
            <a:off x="1088054" y="2274927"/>
            <a:ext cx="3005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/>
              <a:t>Certificação de Escola</a:t>
            </a:r>
            <a:r>
              <a:rPr lang="pt-PT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26264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D3DA91F6-64FA-9CC6-5DA2-3BC4ED414DCD}"/>
              </a:ext>
            </a:extLst>
          </p:cNvPr>
          <p:cNvSpPr/>
          <p:nvPr/>
        </p:nvSpPr>
        <p:spPr>
          <a:xfrm>
            <a:off x="1108743" y="2346596"/>
            <a:ext cx="4094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/>
              <a:t>Cidadania Digital e o Currículo</a:t>
            </a:r>
            <a:r>
              <a:rPr lang="pt-PT" sz="2400" dirty="0"/>
              <a:t>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D0C7E0CB-B660-9349-4CE4-97CD6EEA9D95}"/>
              </a:ext>
            </a:extLst>
          </p:cNvPr>
          <p:cNvSpPr/>
          <p:nvPr/>
        </p:nvSpPr>
        <p:spPr>
          <a:xfrm>
            <a:off x="4679055" y="2855502"/>
            <a:ext cx="4060141" cy="1351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pt-PT" sz="14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Orientações Curriculares para as TIC no 1.º Ciclo</a:t>
            </a: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são contempladas como uma área transversal em que a Cidadania Digital é um dos domínios de trabalho.</a:t>
            </a:r>
            <a:endParaRPr lang="pt-PT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F7F14806-B055-7E89-0B65-9CF99EC29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5101" y="2998272"/>
            <a:ext cx="4176273" cy="1221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F9B35ABC-A6FF-B418-54C0-C450F768F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5099" y="4479255"/>
            <a:ext cx="4176273" cy="1221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A7CB4036-055E-9A03-BA0D-2E5335B6465A}"/>
              </a:ext>
            </a:extLst>
          </p:cNvPr>
          <p:cNvSpPr/>
          <p:nvPr/>
        </p:nvSpPr>
        <p:spPr>
          <a:xfrm>
            <a:off x="4683872" y="4417503"/>
            <a:ext cx="4163075" cy="1028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domínio Segurança, Responsabilidade e Respeito em Ambientes Digitais é um dos domínios das </a:t>
            </a:r>
            <a:r>
              <a:rPr lang="pt-PT" sz="14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aprendizagens essenciais da disciplina TIC</a:t>
            </a: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PT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9529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81C65653-66D5-4F12-176D-B5BD8CBCC940}"/>
              </a:ext>
            </a:extLst>
          </p:cNvPr>
          <p:cNvSpPr/>
          <p:nvPr/>
        </p:nvSpPr>
        <p:spPr>
          <a:xfrm>
            <a:off x="1123329" y="2290306"/>
            <a:ext cx="4094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/>
              <a:t>Cidadania Digital e o Currículo</a:t>
            </a:r>
            <a:r>
              <a:rPr lang="pt-PT" sz="2400" dirty="0"/>
              <a:t>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8210C631-6A3A-3EB5-3347-A1A494AD9613}"/>
              </a:ext>
            </a:extLst>
          </p:cNvPr>
          <p:cNvSpPr/>
          <p:nvPr/>
        </p:nvSpPr>
        <p:spPr>
          <a:xfrm>
            <a:off x="1116768" y="2706007"/>
            <a:ext cx="7205434" cy="1028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pt-PT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Estratégia Nacional de Educação para a Cidadania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são destacados os domínios que poderão trabalhar as várias vertentes da Cidadania Digital: Media; Direitos Humanos; Saúde; Sexualidade; Segurança, Defesa e Paz, Educação Financeira, entre outros.</a:t>
            </a:r>
            <a:endParaRPr lang="pt-PT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 descr="Direitos Humanos">
            <a:extLst>
              <a:ext uri="{FF2B5EF4-FFF2-40B4-BE49-F238E27FC236}">
                <a16:creationId xmlns:a16="http://schemas.microsoft.com/office/drawing/2014/main" xmlns="" id="{BDD175C9-A094-84B8-D414-8518CF90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501" y="4724551"/>
            <a:ext cx="1137782" cy="1137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Saúde">
            <a:extLst>
              <a:ext uri="{FF2B5EF4-FFF2-40B4-BE49-F238E27FC236}">
                <a16:creationId xmlns:a16="http://schemas.microsoft.com/office/drawing/2014/main" xmlns="" id="{3889C3F8-1F36-4356-D4FB-7F56310E0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2631" y="4724551"/>
            <a:ext cx="1137782" cy="1137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910088A3-3F77-9301-271E-FC41D45D9C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1578" y="4724551"/>
            <a:ext cx="1137782" cy="1137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8" descr="Media">
            <a:extLst>
              <a:ext uri="{FF2B5EF4-FFF2-40B4-BE49-F238E27FC236}">
                <a16:creationId xmlns:a16="http://schemas.microsoft.com/office/drawing/2014/main" xmlns="" id="{62E03DDE-0567-C0A7-792D-CC689D062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8121" y="4723508"/>
            <a:ext cx="1137782" cy="1137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Literacia Financeira e Educação para o Consumo">
            <a:extLst>
              <a:ext uri="{FF2B5EF4-FFF2-40B4-BE49-F238E27FC236}">
                <a16:creationId xmlns:a16="http://schemas.microsoft.com/office/drawing/2014/main" xmlns="" id="{5156DB6B-65C5-05AE-291D-D6A3EAFA3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7068" y="4723508"/>
            <a:ext cx="1137782" cy="1137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Segurança Rodoviária">
            <a:extLst>
              <a:ext uri="{FF2B5EF4-FFF2-40B4-BE49-F238E27FC236}">
                <a16:creationId xmlns:a16="http://schemas.microsoft.com/office/drawing/2014/main" xmlns="" id="{BA8F50FF-B429-C8BB-14C7-6205C50C7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7741" y="4727990"/>
            <a:ext cx="1137782" cy="1137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Segurança, Defesa e Paz">
            <a:extLst>
              <a:ext uri="{FF2B5EF4-FFF2-40B4-BE49-F238E27FC236}">
                <a16:creationId xmlns:a16="http://schemas.microsoft.com/office/drawing/2014/main" xmlns="" id="{D70DE596-7698-7647-3629-F55C806F6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0731" y="4723508"/>
            <a:ext cx="1137782" cy="1137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3089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01FFF21C-5327-3272-71F0-77CDC6CB6664}"/>
              </a:ext>
            </a:extLst>
          </p:cNvPr>
          <p:cNvSpPr/>
          <p:nvPr/>
        </p:nvSpPr>
        <p:spPr>
          <a:xfrm>
            <a:off x="1108743" y="2306920"/>
            <a:ext cx="4094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/>
              <a:t>Cidadania Digital e o Currículo</a:t>
            </a:r>
            <a:r>
              <a:rPr lang="pt-PT" sz="2400" dirty="0"/>
              <a:t>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FE140A7A-93F0-737C-D3A4-AA4C2C8134AE}"/>
              </a:ext>
            </a:extLst>
          </p:cNvPr>
          <p:cNvSpPr/>
          <p:nvPr/>
        </p:nvSpPr>
        <p:spPr>
          <a:xfrm>
            <a:off x="109284" y="2768794"/>
            <a:ext cx="86200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Destacam-se os </a:t>
            </a:r>
            <a:r>
              <a:rPr lang="pt-PT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10 domínios da Cidadania Digital preconizados pelo Conselho da Europa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PT" dirty="0"/>
              <a:t> 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38D000D8-EBD6-936F-EA90-C62821AC5C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84" y="3245333"/>
            <a:ext cx="2762825" cy="2766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m 17" descr="Uma imagem com texto&#10;&#10;Descrição gerada automaticamente">
            <a:extLst>
              <a:ext uri="{FF2B5EF4-FFF2-40B4-BE49-F238E27FC236}">
                <a16:creationId xmlns:a16="http://schemas.microsoft.com/office/drawing/2014/main" xmlns="" id="{CB7CC624-5880-BF4A-264A-8DA3838665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9364" y="3245333"/>
            <a:ext cx="2979281" cy="2933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m 18" descr="Uma imagem com texto&#10;&#10;Descrição gerada automaticamente">
            <a:extLst>
              <a:ext uri="{FF2B5EF4-FFF2-40B4-BE49-F238E27FC236}">
                <a16:creationId xmlns:a16="http://schemas.microsoft.com/office/drawing/2014/main" xmlns="" id="{0F80D35B-D080-2129-C3BF-0AF7EA2A57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132" y="3241515"/>
            <a:ext cx="2997201" cy="296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74366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AB5D1B20-3102-8898-F4D1-7E883D4B86D2}"/>
              </a:ext>
            </a:extLst>
          </p:cNvPr>
          <p:cNvSpPr/>
          <p:nvPr/>
        </p:nvSpPr>
        <p:spPr>
          <a:xfrm>
            <a:off x="1511617" y="2338688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/>
              <a:t>Programas, campanhas e iniciativas de sensibilização</a:t>
            </a:r>
            <a:r>
              <a:rPr lang="pt-PT" sz="2400" dirty="0"/>
              <a:t> </a:t>
            </a:r>
          </a:p>
        </p:txBody>
      </p:sp>
      <p:pic>
        <p:nvPicPr>
          <p:cNvPr id="16" name="Imagem 15">
            <a:hlinkClick r:id="rId7"/>
            <a:extLst>
              <a:ext uri="{FF2B5EF4-FFF2-40B4-BE49-F238E27FC236}">
                <a16:creationId xmlns:a16="http://schemas.microsoft.com/office/drawing/2014/main" xmlns="" id="{1491F94C-8D5F-98E9-D82A-5EB8527232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060" y="3821477"/>
            <a:ext cx="2093843" cy="1177786"/>
          </a:xfrm>
          <a:prstGeom prst="rect">
            <a:avLst/>
          </a:prstGeom>
        </p:spPr>
      </p:pic>
      <p:pic>
        <p:nvPicPr>
          <p:cNvPr id="17" name="Picture 2" descr="Os Desafios SeguraNet estão de volta com a 13ª Edição | Portugal INCoDe.2030">
            <a:hlinkClick r:id="rId9"/>
            <a:extLst>
              <a:ext uri="{FF2B5EF4-FFF2-40B4-BE49-F238E27FC236}">
                <a16:creationId xmlns:a16="http://schemas.microsoft.com/office/drawing/2014/main" xmlns="" id="{DC3D38A1-9A2A-0B4E-E794-FBEA1C09C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0729" y="2873801"/>
            <a:ext cx="2933182" cy="97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hlinkClick r:id="rId11"/>
            <a:extLst>
              <a:ext uri="{FF2B5EF4-FFF2-40B4-BE49-F238E27FC236}">
                <a16:creationId xmlns:a16="http://schemas.microsoft.com/office/drawing/2014/main" xmlns="" id="{9CB352BD-A98D-5977-8CB6-D3F22BAA1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677" y="4965082"/>
            <a:ext cx="1137619" cy="106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Imagem 29">
            <a:hlinkClick r:id="rId13"/>
            <a:extLst>
              <a:ext uri="{FF2B5EF4-FFF2-40B4-BE49-F238E27FC236}">
                <a16:creationId xmlns:a16="http://schemas.microsoft.com/office/drawing/2014/main" xmlns="" id="{AAED06A8-19CF-6897-243F-7F5BC31476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96762" y="2862044"/>
            <a:ext cx="2312578" cy="1321473"/>
          </a:xfrm>
          <a:prstGeom prst="rect">
            <a:avLst/>
          </a:prstGeom>
        </p:spPr>
      </p:pic>
      <p:pic>
        <p:nvPicPr>
          <p:cNvPr id="31" name="Imagem 30">
            <a:hlinkClick r:id="rId15"/>
            <a:extLst>
              <a:ext uri="{FF2B5EF4-FFF2-40B4-BE49-F238E27FC236}">
                <a16:creationId xmlns:a16="http://schemas.microsoft.com/office/drawing/2014/main" xmlns="" id="{FF2B43DF-5608-9AEB-D778-A27272A488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99558" y="4932784"/>
            <a:ext cx="1980436" cy="1192662"/>
          </a:xfrm>
          <a:prstGeom prst="rect">
            <a:avLst/>
          </a:prstGeom>
        </p:spPr>
      </p:pic>
      <p:pic>
        <p:nvPicPr>
          <p:cNvPr id="32" name="Imagem 31">
            <a:hlinkClick r:id="rId17"/>
            <a:extLst>
              <a:ext uri="{FF2B5EF4-FFF2-40B4-BE49-F238E27FC236}">
                <a16:creationId xmlns:a16="http://schemas.microsoft.com/office/drawing/2014/main" xmlns="" id="{690F302B-C06C-1C98-8725-A6B3429CD90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17852" y="3861471"/>
            <a:ext cx="1044828" cy="1044828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xmlns="" id="{26C186BE-3A87-540E-2C38-44801C49CE92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290" y="2663896"/>
            <a:ext cx="1578375" cy="1070507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xmlns="" id="{C4B7874D-84B5-6245-D71B-51A0D576EE57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95160" y="3044770"/>
            <a:ext cx="1820255" cy="553214"/>
          </a:xfrm>
          <a:prstGeom prst="rect">
            <a:avLst/>
          </a:prstGeom>
        </p:spPr>
      </p:pic>
      <p:pic>
        <p:nvPicPr>
          <p:cNvPr id="6146" name="Picture 2" descr="7 Dias com os Media">
            <a:extLst>
              <a:ext uri="{FF2B5EF4-FFF2-40B4-BE49-F238E27FC236}">
                <a16:creationId xmlns:a16="http://schemas.microsoft.com/office/drawing/2014/main" xmlns="" id="{90D0CD55-A700-6A5C-DE76-461A7D802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4156" y="4036835"/>
            <a:ext cx="1726718" cy="55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E4CAD72C-FE7E-AD79-6B5A-5A0F7B47C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9126" y="5025747"/>
            <a:ext cx="2245527" cy="91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MILAGE Aprender+, a app que incentiva os alunos a entender a matemática |  Portugal INCoDe.2030">
            <a:extLst>
              <a:ext uri="{FF2B5EF4-FFF2-40B4-BE49-F238E27FC236}">
                <a16:creationId xmlns:a16="http://schemas.microsoft.com/office/drawing/2014/main" xmlns="" id="{35C4CC08-F749-9A7B-D006-6FAC003CA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0381" y="4147036"/>
            <a:ext cx="2159074" cy="72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GILM: Grupo Informal de Literacia para os Media | MILObs – Observatório  sobre Média, Informação e Literacia">
            <a:extLst>
              <a:ext uri="{FF2B5EF4-FFF2-40B4-BE49-F238E27FC236}">
                <a16:creationId xmlns:a16="http://schemas.microsoft.com/office/drawing/2014/main" xmlns="" id="{D4A9FCB7-56C7-D80D-3EFD-C47FCEF22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9047" y="4890820"/>
            <a:ext cx="1500588" cy="115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NCS - Boas Práticas de Cibersegurança em Teletrabalho">
            <a:extLst>
              <a:ext uri="{FF2B5EF4-FFF2-40B4-BE49-F238E27FC236}">
                <a16:creationId xmlns:a16="http://schemas.microsoft.com/office/drawing/2014/main" xmlns="" id="{7DF88AB0-7880-8B12-7D03-C6C16CA1C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2758" y="4914064"/>
            <a:ext cx="1725739" cy="109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7041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hlinkClick r:id="rId7"/>
            <a:extLst>
              <a:ext uri="{FF2B5EF4-FFF2-40B4-BE49-F238E27FC236}">
                <a16:creationId xmlns:a16="http://schemas.microsoft.com/office/drawing/2014/main" xmlns="" id="{D9165681-AC48-A28E-CE71-D03AC9932C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22" y="3175960"/>
            <a:ext cx="3471965" cy="198398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827EA8A2-C88F-E289-7573-44AD2CE21BCC}"/>
              </a:ext>
            </a:extLst>
          </p:cNvPr>
          <p:cNvSpPr txBox="1"/>
          <p:nvPr/>
        </p:nvSpPr>
        <p:spPr>
          <a:xfrm>
            <a:off x="3150427" y="2364365"/>
            <a:ext cx="555683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buNone/>
            </a:pP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Estudo, da responsabilidade da UNESCO (2019): 1 em cada 3 crianças terá sido vítima de </a:t>
            </a:r>
            <a:r>
              <a:rPr lang="pt-PT" sz="16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bullying</a:t>
            </a: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 último mês</a:t>
            </a:r>
            <a:endParaRPr lang="pt-PT" sz="1600" dirty="0"/>
          </a:p>
          <a:p>
            <a:pPr lvl="0" algn="l">
              <a:buNone/>
            </a:pPr>
            <a:r>
              <a:rPr lang="pt-PT" sz="1600" b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Importante para a prevenção da</a:t>
            </a:r>
            <a:r>
              <a:rPr lang="pt-PT" sz="1600" b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violência escolar e do </a:t>
            </a:r>
            <a:r>
              <a:rPr lang="pt-PT" sz="1600" b="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bullying</a:t>
            </a:r>
            <a:r>
              <a:rPr lang="pt-PT" sz="1600" b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pt-P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Implementação de políticas de prevenção e resposta </a:t>
            </a: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estes fenómenos</a:t>
            </a:r>
            <a:endParaRPr lang="pt-PT" sz="1600" dirty="0"/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pt-P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Formação e apoio a docentes </a:t>
            </a: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prevenção da violência escolar (e do </a:t>
            </a:r>
            <a:r>
              <a:rPr lang="pt-PT" sz="16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bullying</a:t>
            </a:r>
            <a:r>
              <a:rPr lang="pt-PT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endParaRPr lang="pt-PT" sz="1600" dirty="0"/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pt-P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Promoção de abordagens que envolvam toda a comunidade </a:t>
            </a: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(crianças, jovens, docentes, técnicos/as, assistentes operacionais, pais/encarregados/as de educação e autoridades locais);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importância de dar visibilidade ao </a:t>
            </a:r>
            <a:r>
              <a:rPr lang="pt-PT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Gabinete de Apoio ao aluno</a:t>
            </a: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pt-PT" sz="1600" dirty="0"/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pt-P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Informação e apoio </a:t>
            </a: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às crianças, jovens e respetivas famílias. </a:t>
            </a: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xmlns="" val="3492730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arcador de Posição de Conteúdo 3">
            <a:extLst>
              <a:ext uri="{FF2B5EF4-FFF2-40B4-BE49-F238E27FC236}">
                <a16:creationId xmlns:a16="http://schemas.microsoft.com/office/drawing/2014/main" xmlns="" id="{5E5F6654-59CB-3327-5663-D06B6A04F2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85124" y="4401793"/>
            <a:ext cx="3095879" cy="1817048"/>
          </a:xfrm>
          <a:prstGeom prst="rect">
            <a:avLst/>
          </a:prstGeom>
          <a:noFill/>
        </p:spPr>
      </p:pic>
      <p:pic>
        <p:nvPicPr>
          <p:cNvPr id="16" name="Imagem 15" descr="Uma imagem com texto&#10;&#10;Descrição gerada automaticamente">
            <a:extLst>
              <a:ext uri="{FF2B5EF4-FFF2-40B4-BE49-F238E27FC236}">
                <a16:creationId xmlns:a16="http://schemas.microsoft.com/office/drawing/2014/main" xmlns="" id="{9D55124B-564C-A085-8A78-7A81D13F39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678061" y="2621473"/>
            <a:ext cx="2375166" cy="3100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Marcador de Posição de Conteúdo 4" descr="Uma imagem com texto&#10;&#10;Descrição gerada automaticamente">
            <a:extLst>
              <a:ext uri="{FF2B5EF4-FFF2-40B4-BE49-F238E27FC236}">
                <a16:creationId xmlns:a16="http://schemas.microsoft.com/office/drawing/2014/main" xmlns="" id="{22D33F38-0BDD-D353-9823-74902B3F77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48178" y="2621473"/>
            <a:ext cx="2276495" cy="3183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hlinkClick r:id="rId10"/>
            <a:extLst>
              <a:ext uri="{FF2B5EF4-FFF2-40B4-BE49-F238E27FC236}">
                <a16:creationId xmlns:a16="http://schemas.microsoft.com/office/drawing/2014/main" xmlns="" id="{118B558A-B4B0-DC9A-C7AD-D3CE75A527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42" y="2425799"/>
            <a:ext cx="3471965" cy="198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6646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>
            <a:hlinkClick r:id="rId7"/>
            <a:extLst>
              <a:ext uri="{FF2B5EF4-FFF2-40B4-BE49-F238E27FC236}">
                <a16:creationId xmlns:a16="http://schemas.microsoft.com/office/drawing/2014/main" xmlns="" id="{118B558A-B4B0-DC9A-C7AD-D3CE75A52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22" y="3154694"/>
            <a:ext cx="3471965" cy="1983980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8E2FD16C-20B3-9BF2-0CBA-51BCC49519E0}"/>
              </a:ext>
            </a:extLst>
          </p:cNvPr>
          <p:cNvSpPr txBox="1"/>
          <p:nvPr/>
        </p:nvSpPr>
        <p:spPr>
          <a:xfrm>
            <a:off x="3260840" y="2839030"/>
            <a:ext cx="5262509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t-PT" sz="1400" dirty="0"/>
              <a:t>Candidatura à </a:t>
            </a:r>
            <a:r>
              <a:rPr lang="pt-PT" sz="1400" b="1" dirty="0" err="1"/>
              <a:t>certificação</a:t>
            </a:r>
            <a:r>
              <a:rPr lang="pt-PT" sz="1400" b="1" dirty="0"/>
              <a:t> anual “Escola Sem </a:t>
            </a:r>
            <a:r>
              <a:rPr lang="pt-PT" sz="1400" b="1" dirty="0" err="1"/>
              <a:t>Bullying</a:t>
            </a:r>
            <a:r>
              <a:rPr lang="pt-PT" sz="1400" b="1" dirty="0"/>
              <a:t> I Escola Sem Violência”</a:t>
            </a:r>
            <a:r>
              <a:rPr lang="pt-PT" sz="1400" dirty="0"/>
              <a:t>, </a:t>
            </a:r>
            <a:r>
              <a:rPr lang="pt-PT" sz="1400" dirty="0" err="1"/>
              <a:t>através</a:t>
            </a:r>
            <a:r>
              <a:rPr lang="pt-PT" sz="1400" dirty="0"/>
              <a:t> do preenchimento do </a:t>
            </a:r>
            <a:r>
              <a:rPr lang="pt-PT" sz="1400" b="1" dirty="0" err="1"/>
              <a:t>formulário</a:t>
            </a:r>
            <a:r>
              <a:rPr lang="pt-PT" sz="1400" b="1" dirty="0"/>
              <a:t> (</a:t>
            </a:r>
            <a:r>
              <a:rPr lang="pt-PT" sz="1400" dirty="0">
                <a:hlinkClick r:id="rId9"/>
              </a:rPr>
              <a:t>https://area.dge.mec.pt/dspebullrelatorio</a:t>
            </a:r>
            <a:r>
              <a:rPr lang="pt-PT" sz="1400" dirty="0"/>
              <a:t>), até ao dia </a:t>
            </a:r>
            <a:r>
              <a:rPr lang="pt-PT" sz="1400" b="1" dirty="0"/>
              <a:t>15 de julho de 2022</a:t>
            </a:r>
            <a:r>
              <a:rPr lang="pt-PT" sz="1400" dirty="0"/>
              <a:t>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PT" sz="1400" dirty="0"/>
              <a:t>Para acesso a </a:t>
            </a:r>
            <a:r>
              <a:rPr lang="pt-PT" sz="1400" dirty="0" err="1"/>
              <a:t>informação</a:t>
            </a:r>
            <a:r>
              <a:rPr lang="pt-PT" sz="1400" dirty="0"/>
              <a:t> adicional sobre esta iniciativa, </a:t>
            </a:r>
            <a:r>
              <a:rPr lang="pt-PT" sz="1400" dirty="0" err="1"/>
              <a:t>poderão</a:t>
            </a:r>
            <a:r>
              <a:rPr lang="pt-PT" sz="1400" dirty="0"/>
              <a:t> consultar a </a:t>
            </a:r>
            <a:r>
              <a:rPr lang="pt-PT" sz="1400" dirty="0" err="1"/>
              <a:t>página</a:t>
            </a:r>
            <a:r>
              <a:rPr lang="pt-PT" sz="1400" dirty="0"/>
              <a:t> </a:t>
            </a:r>
            <a:r>
              <a:rPr lang="pt-PT" sz="1400" dirty="0" err="1"/>
              <a:t>eletrónica</a:t>
            </a:r>
            <a:r>
              <a:rPr lang="pt-PT" sz="1400" dirty="0"/>
              <a:t>: </a:t>
            </a:r>
            <a:r>
              <a:rPr lang="pt-PT" sz="1400" dirty="0">
                <a:hlinkClick r:id="rId10"/>
              </a:rPr>
              <a:t>https://www.sembullyingsemviolencia.edu.gov.pt/?page_id=25026</a:t>
            </a:r>
            <a:r>
              <a:rPr lang="pt-PT" sz="1400" dirty="0"/>
              <a:t>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PT" sz="1400" dirty="0"/>
              <a:t>A lista das escolas certificadas </a:t>
            </a:r>
            <a:r>
              <a:rPr lang="pt-PT" sz="1400" dirty="0" err="1"/>
              <a:t>sera</a:t>
            </a:r>
            <a:r>
              <a:rPr lang="pt-PT" sz="1400" dirty="0"/>
              <a:t>́ divulgada em setembro no </a:t>
            </a:r>
            <a:r>
              <a:rPr lang="pt-PT" sz="1400" i="1" dirty="0"/>
              <a:t>website </a:t>
            </a:r>
            <a:r>
              <a:rPr lang="pt-PT" sz="1400" dirty="0">
                <a:hlinkClick r:id="rId11"/>
              </a:rPr>
              <a:t>www.sembullyingsemviolencia.edu.gov.pt</a:t>
            </a:r>
            <a:r>
              <a:rPr lang="pt-PT" sz="1400" dirty="0"/>
              <a:t> e </a:t>
            </a:r>
            <a:r>
              <a:rPr lang="pt-PT" sz="1400" dirty="0" err="1"/>
              <a:t>também</a:t>
            </a:r>
            <a:r>
              <a:rPr lang="pt-PT" sz="1400" dirty="0"/>
              <a:t> nas redes sociais associadas, bem como </a:t>
            </a:r>
            <a:r>
              <a:rPr lang="pt-PT" sz="1400" dirty="0" err="1"/>
              <a:t>através</a:t>
            </a:r>
            <a:r>
              <a:rPr lang="pt-PT" sz="1400" dirty="0"/>
              <a:t> dos canais da </a:t>
            </a:r>
            <a:r>
              <a:rPr lang="pt-PT" sz="1400" dirty="0" err="1"/>
              <a:t>Direção-Geral</a:t>
            </a:r>
            <a:r>
              <a:rPr lang="pt-PT" sz="1400" dirty="0"/>
              <a:t> da </a:t>
            </a:r>
            <a:r>
              <a:rPr lang="pt-PT" sz="1400" dirty="0" err="1"/>
              <a:t>Educação</a:t>
            </a:r>
            <a:r>
              <a:rPr lang="pt-PT" sz="1400" dirty="0"/>
              <a:t>. 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2541251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9849421B-C4B4-EFBB-29A5-9E7C1CA8DA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808" y="2741744"/>
            <a:ext cx="2749743" cy="3421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xmlns="" id="{44E577C1-9777-4B22-8969-1B49479255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9434" y="2757031"/>
            <a:ext cx="2279156" cy="3418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xmlns="" id="{94248543-8DEB-B79F-2F5A-3603C7C2AB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4005" y="2757031"/>
            <a:ext cx="2401115" cy="3403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F1191F63-6B6F-F696-5C40-0DC75916364F}"/>
              </a:ext>
            </a:extLst>
          </p:cNvPr>
          <p:cNvSpPr/>
          <p:nvPr/>
        </p:nvSpPr>
        <p:spPr>
          <a:xfrm>
            <a:off x="1123329" y="2290306"/>
            <a:ext cx="5398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/>
              <a:t>Campanhas de Sensibilização nas Escolas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xmlns="" val="3788507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>
            <a:hlinkClick r:id="rId7"/>
            <a:extLst>
              <a:ext uri="{FF2B5EF4-FFF2-40B4-BE49-F238E27FC236}">
                <a16:creationId xmlns:a16="http://schemas.microsoft.com/office/drawing/2014/main" xmlns="" id="{262624DE-324F-F598-10BD-2F76EE979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6499" y="2857377"/>
            <a:ext cx="1007591" cy="1007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m 17">
            <a:hlinkClick r:id="rId9"/>
            <a:extLst>
              <a:ext uri="{FF2B5EF4-FFF2-40B4-BE49-F238E27FC236}">
                <a16:creationId xmlns:a16="http://schemas.microsoft.com/office/drawing/2014/main" xmlns="" id="{47E36CCC-15BB-C9DF-6411-2E8947C7CF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1861" y="3003417"/>
            <a:ext cx="1486894" cy="779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m 18">
            <a:hlinkClick r:id="rId11"/>
            <a:extLst>
              <a:ext uri="{FF2B5EF4-FFF2-40B4-BE49-F238E27FC236}">
                <a16:creationId xmlns:a16="http://schemas.microsoft.com/office/drawing/2014/main" xmlns="" id="{A5E48E7B-005A-CBF0-3CCA-42A79E287A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8245" y="3853381"/>
            <a:ext cx="1893002" cy="106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8D898CC4-E855-3598-C88B-9C02F9277442}"/>
              </a:ext>
            </a:extLst>
          </p:cNvPr>
          <p:cNvSpPr/>
          <p:nvPr/>
        </p:nvSpPr>
        <p:spPr>
          <a:xfrm>
            <a:off x="1099500" y="2251299"/>
            <a:ext cx="2829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>
                <a:cs typeface="Times New Roman" panose="02020603050405020304" pitchFamily="18" charset="0"/>
              </a:rPr>
              <a:t>Centros de Recursos</a:t>
            </a:r>
            <a:r>
              <a:rPr lang="pt-PT" sz="2400" dirty="0"/>
              <a:t> </a:t>
            </a:r>
          </a:p>
        </p:txBody>
      </p:sp>
      <p:pic>
        <p:nvPicPr>
          <p:cNvPr id="31" name="Imagem 30">
            <a:hlinkClick r:id="rId13"/>
            <a:extLst>
              <a:ext uri="{FF2B5EF4-FFF2-40B4-BE49-F238E27FC236}">
                <a16:creationId xmlns:a16="http://schemas.microsoft.com/office/drawing/2014/main" xmlns="" id="{2B2CF09B-C1F0-6453-840E-6D043BD709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1075" y="5177282"/>
            <a:ext cx="1538605" cy="641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Plataforma LEME promove literacia mediática e combate à desinformação |  Partido Socialista">
            <a:extLst>
              <a:ext uri="{FF2B5EF4-FFF2-40B4-BE49-F238E27FC236}">
                <a16:creationId xmlns:a16="http://schemas.microsoft.com/office/drawing/2014/main" xmlns="" id="{396A64E5-2DC7-41F4-C3A9-7231A8372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7823" y="4007533"/>
            <a:ext cx="1862377" cy="726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m 32">
            <a:hlinkClick r:id="rId16"/>
            <a:extLst>
              <a:ext uri="{FF2B5EF4-FFF2-40B4-BE49-F238E27FC236}">
                <a16:creationId xmlns:a16="http://schemas.microsoft.com/office/drawing/2014/main" xmlns="" id="{A4E6A8C3-E9DD-86AB-3DD2-C9D1ADDF54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19632" y="4928132"/>
            <a:ext cx="1346276" cy="107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NCS - Boas Práticas de Cibersegurança em Teletrabalho">
            <a:extLst>
              <a:ext uri="{FF2B5EF4-FFF2-40B4-BE49-F238E27FC236}">
                <a16:creationId xmlns:a16="http://schemas.microsoft.com/office/drawing/2014/main" xmlns="" id="{D4B56F78-5FDA-72FF-A42F-C05E8D45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4751" y="2804501"/>
            <a:ext cx="1729683" cy="1097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2402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A625EDFE-5604-7AA5-0088-2D70930272DB}"/>
              </a:ext>
            </a:extLst>
          </p:cNvPr>
          <p:cNvSpPr/>
          <p:nvPr/>
        </p:nvSpPr>
        <p:spPr>
          <a:xfrm>
            <a:off x="1108743" y="2342269"/>
            <a:ext cx="2691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Medidas europeias</a:t>
            </a:r>
            <a:r>
              <a:rPr lang="pt-PT" sz="2400" dirty="0"/>
              <a:t> 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xmlns="" id="{CC95226C-A876-7CDE-7325-452E21519AE8}"/>
              </a:ext>
            </a:extLst>
          </p:cNvPr>
          <p:cNvSpPr/>
          <p:nvPr/>
        </p:nvSpPr>
        <p:spPr>
          <a:xfrm>
            <a:off x="1328530" y="3419207"/>
            <a:ext cx="7177262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Destacam-se as recomendações emanadas pelas </a:t>
            </a:r>
            <a:r>
              <a:rPr lang="pt-PT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Nações Unidas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PT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OCDE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PT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Conselho da Europa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PT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Comissão Europeia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sobre os direitos da criança nos ambientes digitais.</a:t>
            </a:r>
            <a:endParaRPr lang="pt-PT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xmlns="" id="{44281217-BAC0-3DAD-85CE-428D032591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33" y="2806728"/>
            <a:ext cx="1137148" cy="909076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xmlns="" id="{4E9461C0-EC87-682F-B261-FDB2D9B7E9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02078" y="3729752"/>
            <a:ext cx="2243169" cy="115897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xmlns="" id="{0A19B676-8E45-80F1-D7D1-1620573327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137" y="4979011"/>
            <a:ext cx="946206" cy="59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8339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9C172384-3180-F3B7-FA0C-EB8AA06CBE33}"/>
              </a:ext>
            </a:extLst>
          </p:cNvPr>
          <p:cNvSpPr/>
          <p:nvPr/>
        </p:nvSpPr>
        <p:spPr>
          <a:xfrm>
            <a:off x="1209914" y="2313383"/>
            <a:ext cx="2823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Recursos Educativos</a:t>
            </a:r>
            <a:r>
              <a:rPr lang="pt-PT" sz="2400" dirty="0"/>
              <a:t> </a:t>
            </a:r>
          </a:p>
        </p:txBody>
      </p:sp>
      <p:pic>
        <p:nvPicPr>
          <p:cNvPr id="16" name="Imagem 15">
            <a:hlinkClick r:id="rId7"/>
            <a:extLst>
              <a:ext uri="{FF2B5EF4-FFF2-40B4-BE49-F238E27FC236}">
                <a16:creationId xmlns:a16="http://schemas.microsoft.com/office/drawing/2014/main" xmlns="" id="{267FAD5B-4C5E-E184-767D-4408ABE65F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30" y="3213300"/>
            <a:ext cx="1933832" cy="2278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m 16">
            <a:hlinkClick r:id="rId9"/>
            <a:extLst>
              <a:ext uri="{FF2B5EF4-FFF2-40B4-BE49-F238E27FC236}">
                <a16:creationId xmlns:a16="http://schemas.microsoft.com/office/drawing/2014/main" xmlns="" id="{41AF3E4F-ECD1-6148-13B3-1F14A8CB22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6462" y="3188991"/>
            <a:ext cx="2567611" cy="2278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m 17" descr="Uma imagem com texto, pessoa, símbolo, grupo&#10;&#10;Descrição gerada automaticamente">
            <a:hlinkClick r:id="rId11"/>
            <a:extLst>
              <a:ext uri="{FF2B5EF4-FFF2-40B4-BE49-F238E27FC236}">
                <a16:creationId xmlns:a16="http://schemas.microsoft.com/office/drawing/2014/main" xmlns="" id="{D1830602-572B-9F2D-A197-4EF5D3ED6FE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" r="-10"/>
          <a:stretch/>
        </p:blipFill>
        <p:spPr>
          <a:xfrm>
            <a:off x="4645588" y="3200889"/>
            <a:ext cx="2134800" cy="2433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Uma imagem com texto, parede, interior, diferente&#10;&#10;Descrição gerada automaticamente">
            <a:extLst>
              <a:ext uri="{FF2B5EF4-FFF2-40B4-BE49-F238E27FC236}">
                <a16:creationId xmlns:a16="http://schemas.microsoft.com/office/drawing/2014/main" xmlns="" id="{274D5981-D95E-8DE3-9154-62645407140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791" r="8377"/>
          <a:stretch/>
        </p:blipFill>
        <p:spPr>
          <a:xfrm>
            <a:off x="6841903" y="3200889"/>
            <a:ext cx="2134800" cy="2340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38651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1D8E4B64-10EC-06B6-FC93-FEB957C28B55}"/>
              </a:ext>
            </a:extLst>
          </p:cNvPr>
          <p:cNvSpPr/>
          <p:nvPr/>
        </p:nvSpPr>
        <p:spPr>
          <a:xfrm>
            <a:off x="1177207" y="2240783"/>
            <a:ext cx="3501848" cy="468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/>
              <a:t>Serviços de Apoio</a:t>
            </a:r>
            <a:r>
              <a:rPr lang="pt-PT" sz="2400" dirty="0"/>
              <a:t>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C1FBC723-F178-341C-DE9F-2B97741CE04F}"/>
              </a:ext>
            </a:extLst>
          </p:cNvPr>
          <p:cNvSpPr/>
          <p:nvPr/>
        </p:nvSpPr>
        <p:spPr>
          <a:xfrm>
            <a:off x="2130480" y="2709165"/>
            <a:ext cx="6046967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PT" sz="14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CERT.PT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 um serviço integrante do Centro Nacional de </a:t>
            </a:r>
            <a:r>
              <a:rPr lang="pt-PT" sz="1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Cibersegurança</a:t>
            </a: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coordena a resposta a incidentes envolvendo entidades do Estado, operadores de serviços essenciais, operadores de Infraestruturas Críticas nacionais e prestadores de serviços digitais. As Escolas podem recorrer a este serviço para notificar incidentes digitais.</a:t>
            </a:r>
            <a:endParaRPr lang="pt-PT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Direção-Geral de Estatísticas da Educação e Ciência (</a:t>
            </a:r>
            <a:r>
              <a:rPr lang="pt-PT" sz="14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DGEEC</a:t>
            </a: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responsável pelo conjunto de serviços relacionados com </a:t>
            </a:r>
            <a:r>
              <a:rPr lang="pt-PT" sz="1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infra-estruturas</a:t>
            </a: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tecnológicas e sistemas de informação disponibilizados às escolas. </a:t>
            </a:r>
            <a:endParaRPr lang="pt-PT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Direção-Geral dos Estabelecimentos Escolares (</a:t>
            </a:r>
            <a:r>
              <a:rPr lang="pt-PT" sz="14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DGEstE</a:t>
            </a: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responsável pelo acompanhamento das escolas relativamente ao RGPD.</a:t>
            </a:r>
            <a:r>
              <a:rPr lang="pt-PT" sz="1400" dirty="0"/>
              <a:t> 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D60A7BC7-707D-5416-AC45-0D1FF17D02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8991" y="3102256"/>
            <a:ext cx="2343605" cy="234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4378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D0BDB103-5CFE-FE40-1BF6-1AA1E5B9219A}"/>
              </a:ext>
            </a:extLst>
          </p:cNvPr>
          <p:cNvSpPr/>
          <p:nvPr/>
        </p:nvSpPr>
        <p:spPr>
          <a:xfrm>
            <a:off x="1069351" y="2291206"/>
            <a:ext cx="4097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/>
              <a:t>Recomendações de Segurança</a:t>
            </a:r>
            <a:r>
              <a:rPr lang="pt-PT" sz="2400" dirty="0"/>
              <a:t>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C4253888-BC9F-B2BB-0923-C381519F4D8A}"/>
              </a:ext>
            </a:extLst>
          </p:cNvPr>
          <p:cNvSpPr/>
          <p:nvPr/>
        </p:nvSpPr>
        <p:spPr>
          <a:xfrm>
            <a:off x="1108743" y="2877234"/>
            <a:ext cx="7414606" cy="1016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Direção-Geral da Educação, através do </a:t>
            </a:r>
            <a:r>
              <a:rPr lang="pt-PT" sz="14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Centro de Sensibilização SeguraNet</a:t>
            </a: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articulação com o Centro Nacional de </a:t>
            </a:r>
            <a:r>
              <a:rPr lang="pt-PT" sz="1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Cibersegurança</a:t>
            </a: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a Comissão Nacional de Proteção de Dados, disponibiliza um conjunto de recomendações e de orientações, a ter em conta na utilização das plataformas digitais no que respeita as questões relacionadas com a proteção de dados e com a </a:t>
            </a:r>
            <a:r>
              <a:rPr lang="pt-PT" sz="1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Cibersegurança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t-PT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1D8109F1-7DC8-0986-FDDE-DFD9703478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926" y="4163380"/>
            <a:ext cx="1335557" cy="1894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 descr="Orientações CNPD">
            <a:extLst>
              <a:ext uri="{FF2B5EF4-FFF2-40B4-BE49-F238E27FC236}">
                <a16:creationId xmlns:a16="http://schemas.microsoft.com/office/drawing/2014/main" xmlns="" id="{9BFB9458-7667-CC95-BBB3-1FB41D600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5363" y="4188932"/>
            <a:ext cx="1259730" cy="190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Zoom - recomendações">
            <a:extLst>
              <a:ext uri="{FF2B5EF4-FFF2-40B4-BE49-F238E27FC236}">
                <a16:creationId xmlns:a16="http://schemas.microsoft.com/office/drawing/2014/main" xmlns="" id="{588B90FF-E299-BFD2-28E2-8BBA71D0D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3851" y="4170836"/>
            <a:ext cx="1402768" cy="191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Moodle recomendações">
            <a:extLst>
              <a:ext uri="{FF2B5EF4-FFF2-40B4-BE49-F238E27FC236}">
                <a16:creationId xmlns:a16="http://schemas.microsoft.com/office/drawing/2014/main" xmlns="" id="{B0EC60C7-2E97-0A82-9C1A-E390B0012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0702" y="4187115"/>
            <a:ext cx="1388530" cy="191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Teams recomendações">
            <a:extLst>
              <a:ext uri="{FF2B5EF4-FFF2-40B4-BE49-F238E27FC236}">
                <a16:creationId xmlns:a16="http://schemas.microsoft.com/office/drawing/2014/main" xmlns="" id="{3C9204FA-A848-A624-54C6-9B20D0B6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5987" y="4170836"/>
            <a:ext cx="1342458" cy="1856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Google">
            <a:extLst>
              <a:ext uri="{FF2B5EF4-FFF2-40B4-BE49-F238E27FC236}">
                <a16:creationId xmlns:a16="http://schemas.microsoft.com/office/drawing/2014/main" xmlns="" id="{D2FDDBA3-A1A2-4632-C4CF-7C0A609FB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5200" y="4159161"/>
            <a:ext cx="1358274" cy="191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9368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4541A271-FB33-5329-AEBE-E6EFB72CBB77}"/>
              </a:ext>
            </a:extLst>
          </p:cNvPr>
          <p:cNvSpPr/>
          <p:nvPr/>
        </p:nvSpPr>
        <p:spPr>
          <a:xfrm>
            <a:off x="1108743" y="2306920"/>
            <a:ext cx="2923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/>
              <a:t>Capacitação Docente</a:t>
            </a:r>
            <a:r>
              <a:rPr lang="pt-PT" sz="2400" dirty="0"/>
              <a:t> 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ADCB2928-E9A2-D9C1-A59C-061517CB6C64}"/>
              </a:ext>
            </a:extLst>
          </p:cNvPr>
          <p:cNvSpPr txBox="1"/>
          <p:nvPr/>
        </p:nvSpPr>
        <p:spPr>
          <a:xfrm>
            <a:off x="1108743" y="2504268"/>
            <a:ext cx="7598626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pt-P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. CCPFC/ACC-111490/21 - Curso de Formação - Comportamentos de Risco Online: O papel da comunidade educativa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pt-P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pt-PT" sz="11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7" tooltip="https://plataforma.dge.mec.pt/course/view.php?id=242"/>
              </a:rPr>
              <a:t>https://plataforma.dge.mec.pt/course/view.php?id=242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pt-P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Senha de inscrição na disciplina: risco2022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pt-P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pt-P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CCPFC/ACC-111489/21 - Curso de Formação - Proteção de dados e a </a:t>
            </a:r>
            <a:r>
              <a:rPr lang="pt-PT" sz="11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Cibersegurança</a:t>
            </a:r>
            <a:r>
              <a:rPr lang="pt-P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nas Escolas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pt-PT" sz="11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8" tooltip="https://plataforma.dge.mec.pt/course/view.php?id=254"/>
              </a:rPr>
              <a:t>https://plataforma.dge.mec.pt/course/view.php?id=254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pt-P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Senha de inscrição na disciplina: dados2022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pt-P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pt-P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CCPFC/ACC-111178/21 - Oficina de Formação - Combate ao discurso de ódio e à discriminação na sua expressão online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pt-P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pt-PT" sz="11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9" tooltip="https://plataforma.dge.mec.pt/course/view.php?id=244"/>
              </a:rPr>
              <a:t>https://plataforma.dge.mec.pt/course/view.php?id=244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pt-P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Senha de inscrição na disciplina: discurso2022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pt-P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pt-P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CCPFC/ACC-113742/22 - Curso de Formação - Prevenção das dependências online de crianças e jovens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pt-P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pt-PT" sz="11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10" tooltip="https://plataforma.dge.mec.pt/course/view.php?id=243"/>
              </a:rPr>
              <a:t>https://plataforma.dge.mec.pt/course/view.php?id=243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pt-P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Senha de inscrição na disciplina: dependência2022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pt-P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pt-P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Curso de Formação - A fiabilidade e a veracidade da informação. A desinformação (em fase de acreditação pelo CCPFC)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pt-PT" sz="11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11" tooltip="https://plataforma.dge.mec.pt/course/view.php?id=251"/>
              </a:rPr>
              <a:t>https://plataforma.dge.mec.pt/course/view.php?id=251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pt-P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Senha de inscrição na disciplina: desinformação2022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pt-P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pt-PT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4673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4541A271-FB33-5329-AEBE-E6EFB72CBB77}"/>
              </a:ext>
            </a:extLst>
          </p:cNvPr>
          <p:cNvSpPr/>
          <p:nvPr/>
        </p:nvSpPr>
        <p:spPr>
          <a:xfrm>
            <a:off x="1108743" y="2306920"/>
            <a:ext cx="2923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/>
              <a:t>Capacitação Docente</a:t>
            </a:r>
            <a:r>
              <a:rPr lang="pt-PT" sz="2400" dirty="0"/>
              <a:t> </a:t>
            </a:r>
          </a:p>
        </p:txBody>
      </p:sp>
      <p:pic>
        <p:nvPicPr>
          <p:cNvPr id="8" name="Imagem 7" descr="Uma imagem com texto&#10;&#10;Descrição gerada automaticamente">
            <a:extLst>
              <a:ext uri="{FF2B5EF4-FFF2-40B4-BE49-F238E27FC236}">
                <a16:creationId xmlns:a16="http://schemas.microsoft.com/office/drawing/2014/main" xmlns="" id="{714D2A2C-DD76-C6C1-E0F3-CEBF1CB99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964" y="2302790"/>
            <a:ext cx="2648786" cy="3746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ADCB2928-E9A2-D9C1-A59C-061517CB6C64}"/>
              </a:ext>
            </a:extLst>
          </p:cNvPr>
          <p:cNvSpPr txBox="1"/>
          <p:nvPr/>
        </p:nvSpPr>
        <p:spPr>
          <a:xfrm>
            <a:off x="1341247" y="3691166"/>
            <a:ext cx="31689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P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gravação, deste evento, encontra-se disponível em: </a:t>
            </a:r>
            <a:r>
              <a:rPr lang="pt-PT" sz="16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8" tooltip="https://youtu.be/4ahw4jJ3Ftk"/>
              </a:rPr>
              <a:t>https://youtu.be/4ahw4jJ3Ftk</a:t>
            </a:r>
            <a:r>
              <a:rPr lang="pt-PT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725421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64;p1">
            <a:extLst>
              <a:ext uri="{FF2B5EF4-FFF2-40B4-BE49-F238E27FC236}">
                <a16:creationId xmlns:a16="http://schemas.microsoft.com/office/drawing/2014/main" xmlns="" id="{A2490AB4-001B-C5D7-AF2F-7A7EDEB10BEE}"/>
              </a:ext>
            </a:extLst>
          </p:cNvPr>
          <p:cNvSpPr txBox="1"/>
          <p:nvPr/>
        </p:nvSpPr>
        <p:spPr>
          <a:xfrm>
            <a:off x="-157932" y="2436325"/>
            <a:ext cx="8939605" cy="130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b="1" dirty="0">
                <a:solidFill>
                  <a:srgbClr val="17365D"/>
                </a:solidFill>
                <a:latin typeface="Calibri"/>
                <a:cs typeface="Calibri"/>
                <a:sym typeface="Calibri"/>
              </a:rPr>
              <a:t>Cidadania Digital nas Escolas</a:t>
            </a:r>
            <a:endParaRPr sz="4000" dirty="0"/>
          </a:p>
        </p:txBody>
      </p:sp>
      <p:graphicFrame>
        <p:nvGraphicFramePr>
          <p:cNvPr id="16" name="Google Shape;67;p1">
            <a:extLst>
              <a:ext uri="{FF2B5EF4-FFF2-40B4-BE49-F238E27FC236}">
                <a16:creationId xmlns:a16="http://schemas.microsoft.com/office/drawing/2014/main" xmlns="" id="{D19FB8B7-B966-09EB-5A77-7F89ADC67A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054805569"/>
              </p:ext>
            </p:extLst>
          </p:nvPr>
        </p:nvGraphicFramePr>
        <p:xfrm>
          <a:off x="6215657" y="4483939"/>
          <a:ext cx="2574661" cy="1219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746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6224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 b="1" i="0" u="none" strike="noStrike" cap="none" dirty="0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</a:t>
                      </a:r>
                      <a:r>
                        <a:rPr lang="pt-PT" sz="1600" b="1" dirty="0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reção-Geral da </a:t>
                      </a:r>
                      <a:r>
                        <a:rPr lang="pt-PT" sz="1600" b="1" i="0" u="none" strike="noStrike" cap="none" dirty="0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Educaç</a:t>
                      </a:r>
                      <a:r>
                        <a:rPr lang="pt-PT" sz="1600" b="1" dirty="0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ão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 b="1" i="0" u="none" strike="noStrike" cap="none" dirty="0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Lígia Azevedo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 b="1" i="0" u="none" strike="noStrike" cap="none" dirty="0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7"/>
                        </a:rPr>
                        <a:t>ligia.azevedo@dge.mec.pt</a:t>
                      </a:r>
                      <a:endParaRPr lang="pt-PT" sz="1600" b="1" i="0" u="none" strike="noStrike" cap="none" dirty="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 b="1" i="0" u="none" strike="noStrike" cap="none" dirty="0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8"/>
                        </a:rPr>
                        <a:t>seguranet@dge.mec.pt</a:t>
                      </a:r>
                      <a:endParaRPr lang="pt-PT" sz="1600" b="1" i="0" u="none" strike="noStrike" cap="none" dirty="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 b="1" i="0" u="none" strike="noStrike" cap="none" dirty="0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9"/>
                        </a:rPr>
                        <a:t>esafetylabel@dge.mec.pt</a:t>
                      </a:r>
                      <a:endParaRPr lang="pt-PT" sz="1600" b="1" i="0" u="none" strike="noStrike" cap="none" dirty="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625" marR="4762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10E73837-5797-5B18-7E03-B6114043F62E}"/>
              </a:ext>
            </a:extLst>
          </p:cNvPr>
          <p:cNvSpPr txBox="1"/>
          <p:nvPr/>
        </p:nvSpPr>
        <p:spPr>
          <a:xfrm>
            <a:off x="1383013" y="3571722"/>
            <a:ext cx="2782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/>
              <a:t>Muito obrigada!</a:t>
            </a:r>
          </a:p>
        </p:txBody>
      </p:sp>
    </p:spTree>
    <p:extLst>
      <p:ext uri="{BB962C8B-B14F-4D97-AF65-F5344CB8AC3E}">
        <p14:creationId xmlns:p14="http://schemas.microsoft.com/office/powerpoint/2010/main" xmlns="" val="4116902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xmlns="" id="{4E9461C0-EC87-682F-B261-FDB2D9B7E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02078" y="3729752"/>
            <a:ext cx="2243169" cy="1158971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4D5F06E0-D579-0848-C5D6-8B1C328EEBDD}"/>
              </a:ext>
            </a:extLst>
          </p:cNvPr>
          <p:cNvSpPr txBox="1"/>
          <p:nvPr/>
        </p:nvSpPr>
        <p:spPr>
          <a:xfrm>
            <a:off x="1273391" y="2777389"/>
            <a:ext cx="721836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PT" sz="1400" b="0" i="0" u="none" strike="noStrike" dirty="0">
                <a:solidFill>
                  <a:srgbClr val="8EC738"/>
                </a:solidFill>
                <a:effectLst/>
                <a:hlinkClick r:id="rId8"/>
              </a:rPr>
              <a:t>Estratégia Europeia uma Internet melhor para crianças</a:t>
            </a:r>
            <a:r>
              <a:rPr lang="pt-PT" sz="1400" b="0" i="0" dirty="0">
                <a:solidFill>
                  <a:srgbClr val="666666"/>
                </a:solidFill>
                <a:effectLst/>
              </a:rPr>
              <a:t> (BIK+)</a:t>
            </a:r>
          </a:p>
          <a:p>
            <a:pPr algn="l"/>
            <a:r>
              <a:rPr lang="pt-PT" sz="1400" b="0" i="0" dirty="0">
                <a:solidFill>
                  <a:srgbClr val="666666"/>
                </a:solidFill>
                <a:effectLst/>
              </a:rPr>
              <a:t>A BIK+, que assinala também o Ano Europeu da Juventude 2022, propõe ações em torno de três pilares:</a:t>
            </a:r>
          </a:p>
          <a:p>
            <a:pPr marL="285750" indent="-285750" algn="l">
              <a:buFontTx/>
              <a:buChar char="-"/>
            </a:pPr>
            <a:r>
              <a:rPr lang="pt-PT" sz="1200" b="1" i="0" dirty="0">
                <a:solidFill>
                  <a:srgbClr val="666666"/>
                </a:solidFill>
                <a:effectLst/>
              </a:rPr>
              <a:t>Experiências digitais seguras</a:t>
            </a:r>
            <a:r>
              <a:rPr lang="pt-PT" sz="1200" b="0" i="0" dirty="0">
                <a:solidFill>
                  <a:srgbClr val="666666"/>
                </a:solidFill>
                <a:effectLst/>
              </a:rPr>
              <a:t> para proteger as crianças de conteúdos, condutas, contactos e riscos online prejudiciais e ilegais enquanto jovens consumidores e para melhorar o seu bem-estar online, através de um ambiente digital seguro e adequado à idade, criado de forma a respeitar o melhor interesse das crianças.</a:t>
            </a:r>
          </a:p>
          <a:p>
            <a:pPr marL="285750" indent="-285750" algn="l">
              <a:buFontTx/>
              <a:buChar char="-"/>
            </a:pPr>
            <a:r>
              <a:rPr lang="pt-PT" sz="1200" b="1" i="0" dirty="0">
                <a:solidFill>
                  <a:srgbClr val="666666"/>
                </a:solidFill>
                <a:effectLst/>
              </a:rPr>
              <a:t>Capacitação digital</a:t>
            </a:r>
            <a:r>
              <a:rPr lang="pt-PT" sz="1200" b="0" i="0" dirty="0">
                <a:solidFill>
                  <a:srgbClr val="666666"/>
                </a:solidFill>
                <a:effectLst/>
              </a:rPr>
              <a:t> para que todas as crianças, em particular as que se encontram em situação de vulnerabilidade, adquiram as aptidões e as competências necessárias para fazer escolhas acertadas e expressar-se no ambiente online, de forma segura e responsável;</a:t>
            </a:r>
          </a:p>
          <a:p>
            <a:pPr marL="285750" indent="-285750" algn="l">
              <a:buFontTx/>
              <a:buChar char="-"/>
            </a:pPr>
            <a:r>
              <a:rPr lang="pt-PT" sz="1200" b="1" i="0" dirty="0">
                <a:solidFill>
                  <a:srgbClr val="666666"/>
                </a:solidFill>
                <a:effectLst/>
              </a:rPr>
              <a:t>Participação ativa</a:t>
            </a:r>
            <a:r>
              <a:rPr lang="pt-PT" sz="1200" b="0" i="0" dirty="0">
                <a:solidFill>
                  <a:srgbClr val="666666"/>
                </a:solidFill>
                <a:effectLst/>
              </a:rPr>
              <a:t>, respeitando as crianças, dando-lhes a palavra no ambiente digital, com mais atividades lideradas por crianças para promover experiências digitais seguras inovadoras e criativas.</a:t>
            </a:r>
          </a:p>
          <a:p>
            <a:r>
              <a:rPr lang="pt-PT" sz="1400" dirty="0">
                <a:solidFill>
                  <a:srgbClr val="8EC738"/>
                </a:solidFill>
                <a:hlinkClick r:id="rId9"/>
              </a:rPr>
              <a:t>Princípios Digitais Europeus</a:t>
            </a:r>
            <a:endParaRPr lang="pt-PT" sz="1400" dirty="0">
              <a:solidFill>
                <a:srgbClr val="666666"/>
              </a:solidFill>
            </a:endParaRPr>
          </a:p>
          <a:p>
            <a:r>
              <a:rPr lang="pt-PT" sz="1400" dirty="0">
                <a:solidFill>
                  <a:srgbClr val="8EC738"/>
                </a:solidFill>
                <a:hlinkClick r:id="rId10"/>
              </a:rPr>
              <a:t>Compêndio com a legislação europeia</a:t>
            </a:r>
            <a:r>
              <a:rPr lang="pt-PT" sz="1400" dirty="0">
                <a:solidFill>
                  <a:srgbClr val="666666"/>
                </a:solidFill>
              </a:rPr>
              <a:t> </a:t>
            </a:r>
          </a:p>
          <a:p>
            <a:pPr algn="l"/>
            <a:r>
              <a:rPr lang="pt-PT" sz="1400" b="0" i="0" u="none" strike="noStrike" dirty="0">
                <a:solidFill>
                  <a:srgbClr val="8EC738"/>
                </a:solidFill>
                <a:effectLst/>
                <a:hlinkClick r:id="rId11"/>
              </a:rPr>
              <a:t>Estratégia Europeia sobre os Direitos da Criança</a:t>
            </a:r>
            <a:r>
              <a:rPr lang="pt-PT" sz="1400" b="0" i="0" dirty="0">
                <a:solidFill>
                  <a:srgbClr val="666666"/>
                </a:solidFill>
                <a:effectLst/>
              </a:rPr>
              <a:t>, de 2021. </a:t>
            </a:r>
          </a:p>
          <a:p>
            <a:pPr algn="l"/>
            <a:r>
              <a:rPr lang="pt-PT" sz="1400" b="0" i="0" dirty="0">
                <a:solidFill>
                  <a:srgbClr val="666666"/>
                </a:solidFill>
                <a:effectLst/>
              </a:rPr>
              <a:t>Vídeo da Estratégia Europeia “uma melhor internet para as crianças” (BIK+): </a:t>
            </a:r>
            <a:r>
              <a:rPr lang="pt-PT" sz="1400" b="0" i="0" u="none" strike="noStrike" dirty="0">
                <a:solidFill>
                  <a:srgbClr val="8EC738"/>
                </a:solidFill>
                <a:effectLst/>
                <a:hlinkClick r:id="rId12"/>
              </a:rPr>
              <a:t>https://www.youtube.com/watch?v=UzKHiNjE288</a:t>
            </a:r>
            <a:endParaRPr lang="pt-PT" sz="1400" b="0" i="0" dirty="0">
              <a:solidFill>
                <a:srgbClr val="666666"/>
              </a:solidFill>
              <a:effectLst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xmlns="" id="{4BE10414-C80A-73B5-9FC4-F03AA9BB963E}"/>
              </a:ext>
            </a:extLst>
          </p:cNvPr>
          <p:cNvSpPr/>
          <p:nvPr/>
        </p:nvSpPr>
        <p:spPr>
          <a:xfrm>
            <a:off x="1108743" y="2267838"/>
            <a:ext cx="2691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Medidas europeias</a:t>
            </a:r>
            <a:r>
              <a:rPr lang="pt-PT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00717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A625EDFE-5604-7AA5-0088-2D70930272DB}"/>
              </a:ext>
            </a:extLst>
          </p:cNvPr>
          <p:cNvSpPr/>
          <p:nvPr/>
        </p:nvSpPr>
        <p:spPr>
          <a:xfrm>
            <a:off x="1108743" y="2342269"/>
            <a:ext cx="2561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Medidas nacionais</a:t>
            </a:r>
            <a:endParaRPr lang="pt-PT" sz="2400" dirty="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xmlns="" id="{CC95226C-A876-7CDE-7325-452E21519AE8}"/>
              </a:ext>
            </a:extLst>
          </p:cNvPr>
          <p:cNvSpPr/>
          <p:nvPr/>
        </p:nvSpPr>
        <p:spPr>
          <a:xfrm>
            <a:off x="1108743" y="3300374"/>
            <a:ext cx="3159592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Estratégia Nacional de Segurança do Ciberespaço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coordenada pelo Centro Nacional de </a:t>
            </a:r>
            <a:r>
              <a:rPr lang="pt-P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Cibersegurança</a:t>
            </a:r>
            <a:endParaRPr lang="pt-PT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Estratégia Nacional de Segurança do Ciberespaço 2019-2023">
            <a:extLst>
              <a:ext uri="{FF2B5EF4-FFF2-40B4-BE49-F238E27FC236}">
                <a16:creationId xmlns:a16="http://schemas.microsoft.com/office/drawing/2014/main" xmlns="" id="{FFD3AE68-E5BD-D00E-BE8E-A4D7CE830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6370" y="2291524"/>
            <a:ext cx="2656637" cy="3753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7270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D590EC05-6C4A-F4CF-8C38-BB93A719F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4389" y="2459248"/>
            <a:ext cx="2651396" cy="3614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A8B3538B-CB66-0EA5-6F6D-3B151CC3FC63}"/>
              </a:ext>
            </a:extLst>
          </p:cNvPr>
          <p:cNvSpPr/>
          <p:nvPr/>
        </p:nvSpPr>
        <p:spPr>
          <a:xfrm>
            <a:off x="1108743" y="2342269"/>
            <a:ext cx="4341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Cidadania Digital e o PADDE</a:t>
            </a:r>
            <a:endParaRPr lang="pt-PT" sz="2400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CC2C2B2D-0776-0E69-B1E2-66846FC47CA8}"/>
              </a:ext>
            </a:extLst>
          </p:cNvPr>
          <p:cNvSpPr txBox="1"/>
          <p:nvPr/>
        </p:nvSpPr>
        <p:spPr>
          <a:xfrm>
            <a:off x="1108743" y="2803934"/>
            <a:ext cx="4606938" cy="3387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200" dirty="0"/>
              <a:t>Num dos princípios orientadores, enunciados no </a:t>
            </a:r>
            <a:r>
              <a:rPr lang="pt-PT" sz="1200" u="sng" dirty="0">
                <a:hlinkClick r:id="rId8"/>
              </a:rPr>
              <a:t>Plano de Ação para a Educação Digital 2021-2027</a:t>
            </a:r>
            <a:r>
              <a:rPr lang="pt-PT" sz="1200" dirty="0"/>
              <a:t>, a Comissão Europeia destaca que “Uma educação digital de qualidade e inclusiva, que respeite a proteção dos dados pessoais e a ética deve constituir um objetivo estratégico de todos os organismos e agências que operem nas áreas da educação e da formação […]”. </a:t>
            </a:r>
          </a:p>
          <a:p>
            <a:pPr algn="just">
              <a:lnSpc>
                <a:spcPct val="150000"/>
              </a:lnSpc>
            </a:pPr>
            <a:endParaRPr lang="pt-PT" sz="1200" dirty="0"/>
          </a:p>
          <a:p>
            <a:pPr algn="just">
              <a:lnSpc>
                <a:spcPct val="150000"/>
              </a:lnSpc>
            </a:pPr>
            <a:r>
              <a:rPr lang="pt-PT" sz="1200" dirty="0"/>
              <a:t>Na implementação do </a:t>
            </a:r>
            <a:r>
              <a:rPr lang="pt-PT" sz="1200" b="1" dirty="0"/>
              <a:t>PADDE</a:t>
            </a:r>
            <a:r>
              <a:rPr lang="pt-PT" sz="1200" dirty="0"/>
              <a:t>, as escolas devem acautelar, as questões relativas à </a:t>
            </a:r>
            <a:r>
              <a:rPr lang="pt-PT" sz="1200" b="1" dirty="0" err="1"/>
              <a:t>Cibersegurança</a:t>
            </a:r>
            <a:r>
              <a:rPr lang="pt-PT" sz="1200" dirty="0"/>
              <a:t>, à </a:t>
            </a:r>
            <a:r>
              <a:rPr lang="pt-PT" sz="1200" b="1" dirty="0"/>
              <a:t>Proteção de Dados</a:t>
            </a:r>
            <a:r>
              <a:rPr lang="pt-PT" sz="1200" dirty="0"/>
              <a:t> e estar aptas a promover competências de </a:t>
            </a:r>
            <a:r>
              <a:rPr lang="pt-PT" sz="1200" b="1" dirty="0"/>
              <a:t>Cidadania Digital</a:t>
            </a:r>
            <a:r>
              <a:rPr lang="pt-PT" sz="1200" dirty="0"/>
              <a:t>, de forma a sensibilizar e a proteger toda a comunidade educativa, principalmente as </a:t>
            </a:r>
            <a:r>
              <a:rPr lang="pt-PT" sz="1200" b="1" dirty="0"/>
              <a:t>crianças e os jovens</a:t>
            </a:r>
            <a:r>
              <a:rPr lang="pt-PT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756632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6E07F319-32BA-D212-A448-A40F90E243A8}"/>
              </a:ext>
            </a:extLst>
          </p:cNvPr>
          <p:cNvSpPr/>
          <p:nvPr/>
        </p:nvSpPr>
        <p:spPr>
          <a:xfrm>
            <a:off x="1945490" y="2716203"/>
            <a:ext cx="5604282" cy="33793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D4A65CE9-65FE-E4B5-E7D3-977B51AD3BBC}"/>
              </a:ext>
            </a:extLst>
          </p:cNvPr>
          <p:cNvSpPr txBox="1">
            <a:spLocks/>
          </p:cNvSpPr>
          <p:nvPr/>
        </p:nvSpPr>
        <p:spPr>
          <a:xfrm>
            <a:off x="2534775" y="2003569"/>
            <a:ext cx="6306572" cy="98180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spcAft>
                <a:spcPts val="450"/>
              </a:spcAft>
              <a:defRPr/>
            </a:pPr>
            <a:r>
              <a:rPr lang="pt-P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Consórcio Centro Internet Segura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xmlns="" id="{1EF12D4B-EDF3-7A1F-8951-84F75A1D54AF}"/>
              </a:ext>
            </a:extLst>
          </p:cNvPr>
          <p:cNvGrpSpPr/>
          <p:nvPr/>
        </p:nvGrpSpPr>
        <p:grpSpPr>
          <a:xfrm>
            <a:off x="2514484" y="3044914"/>
            <a:ext cx="4422844" cy="2650328"/>
            <a:chOff x="1618397" y="1605243"/>
            <a:chExt cx="5897125" cy="3533771"/>
          </a:xfrm>
        </p:grpSpPr>
        <p:grpSp>
          <p:nvGrpSpPr>
            <p:cNvPr id="30" name="Grupo 17">
              <a:extLst>
                <a:ext uri="{FF2B5EF4-FFF2-40B4-BE49-F238E27FC236}">
                  <a16:creationId xmlns:a16="http://schemas.microsoft.com/office/drawing/2014/main" xmlns="" id="{B0FEC127-99D1-7550-CA9B-7C29C6A803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8397" y="2634808"/>
              <a:ext cx="5897125" cy="2504206"/>
              <a:chOff x="683568" y="3068268"/>
              <a:chExt cx="6336704" cy="2520972"/>
            </a:xfrm>
          </p:grpSpPr>
          <p:pic>
            <p:nvPicPr>
              <p:cNvPr id="39" name="Picture 4" descr="template3">
                <a:extLst>
                  <a:ext uri="{FF2B5EF4-FFF2-40B4-BE49-F238E27FC236}">
                    <a16:creationId xmlns:a16="http://schemas.microsoft.com/office/drawing/2014/main" xmlns="" id="{C6842906-5815-4930-75DF-E4672CC0AF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78749" t="2100" b="80055"/>
              <a:stretch>
                <a:fillRect/>
              </a:stretch>
            </p:blipFill>
            <p:spPr bwMode="auto">
              <a:xfrm>
                <a:off x="3949627" y="4225637"/>
                <a:ext cx="1069837" cy="673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Rectângulo 45">
                <a:extLst>
                  <a:ext uri="{FF2B5EF4-FFF2-40B4-BE49-F238E27FC236}">
                    <a16:creationId xmlns:a16="http://schemas.microsoft.com/office/drawing/2014/main" xmlns="" id="{60ACE01B-F2AF-4FFB-6DE3-ACCF71391D92}"/>
                  </a:ext>
                </a:extLst>
              </p:cNvPr>
              <p:cNvSpPr/>
              <p:nvPr/>
            </p:nvSpPr>
            <p:spPr>
              <a:xfrm>
                <a:off x="683568" y="3068268"/>
                <a:ext cx="6336704" cy="2520972"/>
              </a:xfrm>
              <a:prstGeom prst="rect">
                <a:avLst/>
              </a:prstGeom>
              <a:noFill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PT" sz="10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" name="Rectângulo 48">
                <a:extLst>
                  <a:ext uri="{FF2B5EF4-FFF2-40B4-BE49-F238E27FC236}">
                    <a16:creationId xmlns:a16="http://schemas.microsoft.com/office/drawing/2014/main" xmlns="" id="{543AAACF-4B0E-0782-6EA8-DE3DEC9BABB2}"/>
                  </a:ext>
                </a:extLst>
              </p:cNvPr>
              <p:cNvSpPr/>
              <p:nvPr/>
            </p:nvSpPr>
            <p:spPr>
              <a:xfrm>
                <a:off x="899502" y="3789000"/>
                <a:ext cx="5904836" cy="1592276"/>
              </a:xfrm>
              <a:prstGeom prst="rect">
                <a:avLst/>
              </a:prstGeom>
              <a:noFill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PT" sz="10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2" name="Picture 18" descr="http://i.telegraph.co.uk/multimedia/archive/02318/microsoft-logo_2318464c.jpg">
                <a:extLst>
                  <a:ext uri="{FF2B5EF4-FFF2-40B4-BE49-F238E27FC236}">
                    <a16:creationId xmlns:a16="http://schemas.microsoft.com/office/drawing/2014/main" xmlns="" id="{07E5E716-7535-41D0-B490-362C92389F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21992" b="28525"/>
              <a:stretch>
                <a:fillRect/>
              </a:stretch>
            </p:blipFill>
            <p:spPr bwMode="auto">
              <a:xfrm>
                <a:off x="2193713" y="4918767"/>
                <a:ext cx="851082" cy="2629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xmlns="" id="{A97229A8-4AFB-C4AE-89F7-BFAC2F9B82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609" y="4453950"/>
              <a:ext cx="1308409" cy="2784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xmlns="" id="{56165DED-FA6E-A92E-89BF-9AF6CC2F7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24" b="18444"/>
            <a:stretch/>
          </p:blipFill>
          <p:spPr>
            <a:xfrm>
              <a:off x="5838086" y="4286566"/>
              <a:ext cx="491921" cy="452979"/>
            </a:xfrm>
            <a:prstGeom prst="rect">
              <a:avLst/>
            </a:prstGeom>
          </p:spPr>
        </p:pic>
        <p:pic>
          <p:nvPicPr>
            <p:cNvPr id="33" name="Picture 2" descr="Home | Internet Segura">
              <a:extLst>
                <a:ext uri="{FF2B5EF4-FFF2-40B4-BE49-F238E27FC236}">
                  <a16:creationId xmlns:a16="http://schemas.microsoft.com/office/drawing/2014/main" xmlns="" id="{F8932013-14DD-529F-AD60-A4DEBA30A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555" y="2661951"/>
              <a:ext cx="1338262" cy="671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Detalhes da Entidade - Fundação Altice Portugal">
              <a:extLst>
                <a:ext uri="{FF2B5EF4-FFF2-40B4-BE49-F238E27FC236}">
                  <a16:creationId xmlns:a16="http://schemas.microsoft.com/office/drawing/2014/main" xmlns="" id="{9FDF7D0E-662B-3BBB-1480-7AD84E013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8398" y="4173088"/>
              <a:ext cx="893099" cy="620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Centro Nacional de Cibersegurança - Home | Facebook">
              <a:extLst>
                <a:ext uri="{FF2B5EF4-FFF2-40B4-BE49-F238E27FC236}">
                  <a16:creationId xmlns:a16="http://schemas.microsoft.com/office/drawing/2014/main" xmlns="" id="{03FCEED5-5EE2-2EFA-8685-3233EC1705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374" y="4165444"/>
              <a:ext cx="661939" cy="661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8" descr="Sessão sobre o Concurso de Projetos de IC&amp;DT | Faculdade de Ciências e  Tecnologia">
              <a:extLst>
                <a:ext uri="{FF2B5EF4-FFF2-40B4-BE49-F238E27FC236}">
                  <a16:creationId xmlns:a16="http://schemas.microsoft.com/office/drawing/2014/main" xmlns="" id="{49A9AE45-AF51-3D21-FF41-618F123E42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1650" y="4391099"/>
              <a:ext cx="818848" cy="348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Instituto Português do Desporto e da Juventude - Trilhos dos Abutres, &quot;An  EPIC race&quot;. Portuguese Ultra trail Running, from Miranda do Corvo">
              <a:extLst>
                <a:ext uri="{FF2B5EF4-FFF2-40B4-BE49-F238E27FC236}">
                  <a16:creationId xmlns:a16="http://schemas.microsoft.com/office/drawing/2014/main" xmlns="" id="{2B8A23E0-466B-9843-F452-56F79609E9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502" y="4155841"/>
              <a:ext cx="681144" cy="681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xmlns="" id="{B4A50F8D-4592-8F87-0261-E770F6E79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52579" y="1605243"/>
              <a:ext cx="2171828" cy="10207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334730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D4A65CE9-65FE-E4B5-E7D3-977B51AD3BBC}"/>
              </a:ext>
            </a:extLst>
          </p:cNvPr>
          <p:cNvSpPr txBox="1">
            <a:spLocks/>
          </p:cNvSpPr>
          <p:nvPr/>
        </p:nvSpPr>
        <p:spPr>
          <a:xfrm>
            <a:off x="1066753" y="2014580"/>
            <a:ext cx="6306572" cy="98180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spcAft>
                <a:spcPts val="450"/>
              </a:spcAft>
              <a:defRPr/>
            </a:pPr>
            <a:r>
              <a:rPr lang="pt-P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Sessões de Sensibilização nas Escolas</a:t>
            </a:r>
          </a:p>
        </p:txBody>
      </p:sp>
      <p:pic>
        <p:nvPicPr>
          <p:cNvPr id="3" name="Imagem 2" descr="Uma imagem com texto&#10;&#10;Descrição gerada automaticamente">
            <a:hlinkClick r:id="rId7"/>
            <a:extLst>
              <a:ext uri="{FF2B5EF4-FFF2-40B4-BE49-F238E27FC236}">
                <a16:creationId xmlns:a16="http://schemas.microsoft.com/office/drawing/2014/main" xmlns="" id="{B8476E3E-4F91-598D-8A45-9726DA6877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771" y="2777962"/>
            <a:ext cx="6913625" cy="3273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63857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C6A1BC1A-C304-7905-B338-39ED037C1821}"/>
              </a:ext>
            </a:extLst>
          </p:cNvPr>
          <p:cNvSpPr/>
          <p:nvPr/>
        </p:nvSpPr>
        <p:spPr>
          <a:xfrm>
            <a:off x="1132911" y="2300275"/>
            <a:ext cx="2484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Serviços de apoio</a:t>
            </a:r>
            <a:r>
              <a:rPr lang="pt-PT" sz="2400" dirty="0"/>
              <a:t> </a:t>
            </a:r>
          </a:p>
        </p:txBody>
      </p:sp>
      <p:pic>
        <p:nvPicPr>
          <p:cNvPr id="16" name="Imagem 15">
            <a:hlinkClick r:id="rId7"/>
            <a:extLst>
              <a:ext uri="{FF2B5EF4-FFF2-40B4-BE49-F238E27FC236}">
                <a16:creationId xmlns:a16="http://schemas.microsoft.com/office/drawing/2014/main" xmlns="" id="{5F62F598-4132-6678-D15E-01CCC1494F9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3863" y="3659497"/>
            <a:ext cx="1807005" cy="1295588"/>
          </a:xfrm>
          <a:prstGeom prst="rect">
            <a:avLst/>
          </a:prstGeom>
        </p:spPr>
      </p:pic>
      <p:pic>
        <p:nvPicPr>
          <p:cNvPr id="17" name="Imagem 16">
            <a:hlinkClick r:id="rId9"/>
            <a:extLst>
              <a:ext uri="{FF2B5EF4-FFF2-40B4-BE49-F238E27FC236}">
                <a16:creationId xmlns:a16="http://schemas.microsoft.com/office/drawing/2014/main" xmlns="" id="{0FF76A30-4A6A-7151-2C44-990203259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3950" y="3718510"/>
            <a:ext cx="1800953" cy="1108279"/>
          </a:xfrm>
          <a:prstGeom prst="rect">
            <a:avLst/>
          </a:prstGeom>
        </p:spPr>
      </p:pic>
      <p:pic>
        <p:nvPicPr>
          <p:cNvPr id="18" name="Imagem 17">
            <a:hlinkClick r:id="rId11"/>
            <a:extLst>
              <a:ext uri="{FF2B5EF4-FFF2-40B4-BE49-F238E27FC236}">
                <a16:creationId xmlns:a16="http://schemas.microsoft.com/office/drawing/2014/main" xmlns="" id="{4DEA0636-92F2-D879-9A49-C74D9B630B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2783" y="3659497"/>
            <a:ext cx="1462221" cy="1589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m 18">
            <a:hlinkClick r:id="rId13"/>
            <a:extLst>
              <a:ext uri="{FF2B5EF4-FFF2-40B4-BE49-F238E27FC236}">
                <a16:creationId xmlns:a16="http://schemas.microsoft.com/office/drawing/2014/main" xmlns="" id="{7A56F776-B5E6-2170-F88A-9C7961046E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68184" y="3659497"/>
            <a:ext cx="1500548" cy="1500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59575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353676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928A89-D0B3-42AC-80FB-CA7D44569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8743" y="72706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900943-616F-B532-64AE-4653920F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" r="2" b="2"/>
          <a:stretch/>
        </p:blipFill>
        <p:spPr>
          <a:xfrm>
            <a:off x="353682" y="10"/>
            <a:ext cx="8170808" cy="22749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safe and INHOPE - BIK Portal">
            <a:extLst>
              <a:ext uri="{FF2B5EF4-FFF2-40B4-BE49-F238E27FC236}">
                <a16:creationId xmlns:a16="http://schemas.microsoft.com/office/drawing/2014/main" xmlns="" id="{074CD8FC-B66C-5169-0E8F-C86DF28B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35" y="6419949"/>
            <a:ext cx="821441" cy="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me | Internet Segura">
            <a:extLst>
              <a:ext uri="{FF2B5EF4-FFF2-40B4-BE49-F238E27FC236}">
                <a16:creationId xmlns:a16="http://schemas.microsoft.com/office/drawing/2014/main" xmlns="" id="{4A23DB5D-F9B7-2212-C223-80D395FB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964" y="6323050"/>
            <a:ext cx="1068194" cy="5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FEA78F2-A78C-6476-4F4A-4811C6AD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71" y="6304980"/>
            <a:ext cx="3104332" cy="546610"/>
          </a:xfrm>
          <a:prstGeom prst="rect">
            <a:avLst/>
          </a:prstGeom>
        </p:spPr>
      </p:pic>
      <p:pic>
        <p:nvPicPr>
          <p:cNvPr id="29" name="Picture 2" descr="Direção-Geral da Educação">
            <a:extLst>
              <a:ext uri="{FF2B5EF4-FFF2-40B4-BE49-F238E27FC236}">
                <a16:creationId xmlns:a16="http://schemas.microsoft.com/office/drawing/2014/main" xmlns="" id="{73923806-95DE-DF69-B37B-4FDB85F5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" y="6313329"/>
            <a:ext cx="3208218" cy="4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1D579E2A-90AA-7DAC-5F80-67B3AEE8503E}"/>
              </a:ext>
            </a:extLst>
          </p:cNvPr>
          <p:cNvSpPr/>
          <p:nvPr/>
        </p:nvSpPr>
        <p:spPr>
          <a:xfrm>
            <a:off x="1272779" y="2379606"/>
            <a:ext cx="3005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/>
              <a:t>Certificação de Escola</a:t>
            </a:r>
            <a:r>
              <a:rPr lang="pt-PT" sz="2400" dirty="0"/>
              <a:t> </a:t>
            </a:r>
          </a:p>
        </p:txBody>
      </p:sp>
      <p:pic>
        <p:nvPicPr>
          <p:cNvPr id="16" name="Imagem 15">
            <a:hlinkClick r:id="rId7"/>
            <a:extLst>
              <a:ext uri="{FF2B5EF4-FFF2-40B4-BE49-F238E27FC236}">
                <a16:creationId xmlns:a16="http://schemas.microsoft.com/office/drawing/2014/main" xmlns="" id="{726B45A8-1CCC-7F59-A551-142901935B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4499" y="3049313"/>
            <a:ext cx="2197557" cy="1335075"/>
          </a:xfrm>
          <a:prstGeom prst="rect">
            <a:avLst/>
          </a:prstGeom>
        </p:spPr>
      </p:pic>
      <p:pic>
        <p:nvPicPr>
          <p:cNvPr id="17" name="Imagem 16">
            <a:hlinkClick r:id="rId9"/>
            <a:extLst>
              <a:ext uri="{FF2B5EF4-FFF2-40B4-BE49-F238E27FC236}">
                <a16:creationId xmlns:a16="http://schemas.microsoft.com/office/drawing/2014/main" xmlns="" id="{418DCB4D-F072-0BF5-61E7-3B5A685FB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9983" y="2959931"/>
            <a:ext cx="1620107" cy="1602687"/>
          </a:xfrm>
          <a:prstGeom prst="rect">
            <a:avLst/>
          </a:prstGeom>
        </p:spPr>
      </p:pic>
      <p:pic>
        <p:nvPicPr>
          <p:cNvPr id="18" name="Imagem 17">
            <a:hlinkClick r:id="rId11"/>
            <a:extLst>
              <a:ext uri="{FF2B5EF4-FFF2-40B4-BE49-F238E27FC236}">
                <a16:creationId xmlns:a16="http://schemas.microsoft.com/office/drawing/2014/main" xmlns="" id="{360DCA8A-5734-A22C-EA4E-55CCDAA154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2698" y="4667297"/>
            <a:ext cx="2043003" cy="1460857"/>
          </a:xfrm>
          <a:prstGeom prst="rect">
            <a:avLst/>
          </a:prstGeom>
        </p:spPr>
      </p:pic>
      <p:pic>
        <p:nvPicPr>
          <p:cNvPr id="19" name="Imagem 18">
            <a:hlinkClick r:id="rId13"/>
            <a:extLst>
              <a:ext uri="{FF2B5EF4-FFF2-40B4-BE49-F238E27FC236}">
                <a16:creationId xmlns:a16="http://schemas.microsoft.com/office/drawing/2014/main" xmlns="" id="{FBA9B2AE-7D67-33D4-11AF-3DD5F0D957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04891" y="3057450"/>
            <a:ext cx="1480683" cy="1602686"/>
          </a:xfrm>
          <a:prstGeom prst="rect">
            <a:avLst/>
          </a:prstGeom>
        </p:spPr>
      </p:pic>
      <p:pic>
        <p:nvPicPr>
          <p:cNvPr id="30" name="Imagem 29">
            <a:hlinkClick r:id="rId15"/>
            <a:extLst>
              <a:ext uri="{FF2B5EF4-FFF2-40B4-BE49-F238E27FC236}">
                <a16:creationId xmlns:a16="http://schemas.microsoft.com/office/drawing/2014/main" xmlns="" id="{CD43F5E8-7F1F-FB42-3931-C6EEB7F671E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83165" y="4676967"/>
            <a:ext cx="2921883" cy="128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59096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664</TotalTime>
  <Words>767</Words>
  <Application>Microsoft Office PowerPoint</Application>
  <PresentationFormat>Apresentação no Ecrã (4:3)</PresentationFormat>
  <Paragraphs>83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25</vt:i4>
      </vt:variant>
    </vt:vector>
  </HeadingPairs>
  <TitlesOfParts>
    <vt:vector size="26" baseType="lpstr">
      <vt:lpstr>Tema do Office</vt:lpstr>
      <vt:lpstr>Cidadania Digital nas Escolas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  <vt:lpstr>Diapositivo 20</vt:lpstr>
      <vt:lpstr>Diapositivo 21</vt:lpstr>
      <vt:lpstr>Diapositivo 22</vt:lpstr>
      <vt:lpstr>Diapositivo 23</vt:lpstr>
      <vt:lpstr>Diapositivo 24</vt:lpstr>
      <vt:lpstr>Diapositivo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Ligia Azevedo (DGE)</dc:creator>
  <cp:lastModifiedBy>bafonso</cp:lastModifiedBy>
  <cp:revision>34</cp:revision>
  <dcterms:created xsi:type="dcterms:W3CDTF">2022-06-29T09:13:14Z</dcterms:created>
  <dcterms:modified xsi:type="dcterms:W3CDTF">2022-07-20T17:53:23Z</dcterms:modified>
</cp:coreProperties>
</file>